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39"/>
  </p:notesMasterIdLst>
  <p:sldIdLst>
    <p:sldId id="922" r:id="rId4"/>
    <p:sldId id="263" r:id="rId5"/>
    <p:sldId id="930" r:id="rId6"/>
    <p:sldId id="257" r:id="rId7"/>
    <p:sldId id="258" r:id="rId8"/>
    <p:sldId id="259" r:id="rId9"/>
    <p:sldId id="260" r:id="rId10"/>
    <p:sldId id="278" r:id="rId11"/>
    <p:sldId id="279" r:id="rId12"/>
    <p:sldId id="281" r:id="rId13"/>
    <p:sldId id="282" r:id="rId14"/>
    <p:sldId id="283" r:id="rId15"/>
    <p:sldId id="284" r:id="rId16"/>
    <p:sldId id="285" r:id="rId17"/>
    <p:sldId id="286" r:id="rId18"/>
    <p:sldId id="288" r:id="rId19"/>
    <p:sldId id="289" r:id="rId20"/>
    <p:sldId id="290" r:id="rId21"/>
    <p:sldId id="924" r:id="rId22"/>
    <p:sldId id="920" r:id="rId23"/>
    <p:sldId id="921" r:id="rId24"/>
    <p:sldId id="291" r:id="rId25"/>
    <p:sldId id="773" r:id="rId26"/>
    <p:sldId id="298" r:id="rId27"/>
    <p:sldId id="299" r:id="rId28"/>
    <p:sldId id="292" r:id="rId29"/>
    <p:sldId id="925" r:id="rId30"/>
    <p:sldId id="926" r:id="rId31"/>
    <p:sldId id="293" r:id="rId32"/>
    <p:sldId id="294" r:id="rId33"/>
    <p:sldId id="273" r:id="rId34"/>
    <p:sldId id="274" r:id="rId35"/>
    <p:sldId id="269" r:id="rId36"/>
    <p:sldId id="923" r:id="rId37"/>
    <p:sldId id="33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A26"/>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72" autoAdjust="0"/>
  </p:normalViewPr>
  <p:slideViewPr>
    <p:cSldViewPr>
      <p:cViewPr varScale="1">
        <p:scale>
          <a:sx n="149" d="100"/>
          <a:sy n="149" d="100"/>
        </p:scale>
        <p:origin x="2140" y="1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rosz" userId="6da2dfc2-779f-4fbd-ac1e-814b293040e4" providerId="ADAL" clId="{86FE6268-6958-40CA-B0E6-BEE9053F43AA}"/>
    <pc:docChg chg="addSld delSld modSld">
      <pc:chgData name="John Brosz" userId="6da2dfc2-779f-4fbd-ac1e-814b293040e4" providerId="ADAL" clId="{86FE6268-6958-40CA-B0E6-BEE9053F43AA}" dt="2024-08-28T19:34:25.984" v="76" actId="20577"/>
      <pc:docMkLst>
        <pc:docMk/>
      </pc:docMkLst>
      <pc:sldChg chg="add">
        <pc:chgData name="John Brosz" userId="6da2dfc2-779f-4fbd-ac1e-814b293040e4" providerId="ADAL" clId="{86FE6268-6958-40CA-B0E6-BEE9053F43AA}" dt="2024-08-28T17:05:53.423" v="27"/>
        <pc:sldMkLst>
          <pc:docMk/>
          <pc:sldMk cId="3301794553" sldId="263"/>
        </pc:sldMkLst>
      </pc:sldChg>
      <pc:sldChg chg="modSp mod">
        <pc:chgData name="John Brosz" userId="6da2dfc2-779f-4fbd-ac1e-814b293040e4" providerId="ADAL" clId="{86FE6268-6958-40CA-B0E6-BEE9053F43AA}" dt="2024-08-28T19:34:25.984" v="76" actId="20577"/>
        <pc:sldMkLst>
          <pc:docMk/>
          <pc:sldMk cId="3779306568" sldId="269"/>
        </pc:sldMkLst>
        <pc:spChg chg="mod">
          <ac:chgData name="John Brosz" userId="6da2dfc2-779f-4fbd-ac1e-814b293040e4" providerId="ADAL" clId="{86FE6268-6958-40CA-B0E6-BEE9053F43AA}" dt="2024-08-28T19:34:25.984" v="76" actId="20577"/>
          <ac:spMkLst>
            <pc:docMk/>
            <pc:sldMk cId="3779306568" sldId="269"/>
            <ac:spMk id="3" creationId="{00000000-0000-0000-0000-000000000000}"/>
          </ac:spMkLst>
        </pc:spChg>
      </pc:sldChg>
      <pc:sldChg chg="modSp mod">
        <pc:chgData name="John Brosz" userId="6da2dfc2-779f-4fbd-ac1e-814b293040e4" providerId="ADAL" clId="{86FE6268-6958-40CA-B0E6-BEE9053F43AA}" dt="2024-08-28T17:05:24.805" v="25" actId="9"/>
        <pc:sldMkLst>
          <pc:docMk/>
          <pc:sldMk cId="3901821772" sldId="922"/>
        </pc:sldMkLst>
        <pc:spChg chg="mod">
          <ac:chgData name="John Brosz" userId="6da2dfc2-779f-4fbd-ac1e-814b293040e4" providerId="ADAL" clId="{86FE6268-6958-40CA-B0E6-BEE9053F43AA}" dt="2024-08-28T17:05:24.805" v="25" actId="9"/>
          <ac:spMkLst>
            <pc:docMk/>
            <pc:sldMk cId="3901821772" sldId="922"/>
            <ac:spMk id="5" creationId="{51471669-E22E-4E0D-A812-05BECA5FC2B0}"/>
          </ac:spMkLst>
        </pc:spChg>
        <pc:spChg chg="mod">
          <ac:chgData name="John Brosz" userId="6da2dfc2-779f-4fbd-ac1e-814b293040e4" providerId="ADAL" clId="{86FE6268-6958-40CA-B0E6-BEE9053F43AA}" dt="2024-08-28T17:05:07.561" v="20" actId="20577"/>
          <ac:spMkLst>
            <pc:docMk/>
            <pc:sldMk cId="3901821772" sldId="922"/>
            <ac:spMk id="20" creationId="{623454E4-69DC-43B2-95B7-A641FA094B93}"/>
          </ac:spMkLst>
        </pc:spChg>
      </pc:sldChg>
      <pc:sldChg chg="del">
        <pc:chgData name="John Brosz" userId="6da2dfc2-779f-4fbd-ac1e-814b293040e4" providerId="ADAL" clId="{86FE6268-6958-40CA-B0E6-BEE9053F43AA}" dt="2024-08-28T17:05:56.955" v="28" actId="47"/>
        <pc:sldMkLst>
          <pc:docMk/>
          <pc:sldMk cId="564455434" sldId="927"/>
        </pc:sldMkLst>
      </pc:sldChg>
      <pc:sldChg chg="del">
        <pc:chgData name="John Brosz" userId="6da2dfc2-779f-4fbd-ac1e-814b293040e4" providerId="ADAL" clId="{86FE6268-6958-40CA-B0E6-BEE9053F43AA}" dt="2024-08-28T17:05:32.175" v="26" actId="47"/>
        <pc:sldMkLst>
          <pc:docMk/>
          <pc:sldMk cId="601364710" sldId="928"/>
        </pc:sldMkLst>
      </pc:sldChg>
    </pc:docChg>
  </pc:docChgLst>
  <pc:docChgLst>
    <pc:chgData name="John Brosz" userId="6da2dfc2-779f-4fbd-ac1e-814b293040e4" providerId="ADAL" clId="{DE2BD3E7-23AD-4668-B534-7C992B65B0EC}"/>
    <pc:docChg chg="modSld">
      <pc:chgData name="John Brosz" userId="6da2dfc2-779f-4fbd-ac1e-814b293040e4" providerId="ADAL" clId="{DE2BD3E7-23AD-4668-B534-7C992B65B0EC}" dt="2025-01-07T20:21:11.121" v="13" actId="20577"/>
      <pc:docMkLst>
        <pc:docMk/>
      </pc:docMkLst>
      <pc:sldChg chg="modSp mod">
        <pc:chgData name="John Brosz" userId="6da2dfc2-779f-4fbd-ac1e-814b293040e4" providerId="ADAL" clId="{DE2BD3E7-23AD-4668-B534-7C992B65B0EC}" dt="2025-01-07T20:21:11.121" v="13" actId="20577"/>
        <pc:sldMkLst>
          <pc:docMk/>
          <pc:sldMk cId="3901821772" sldId="922"/>
        </pc:sldMkLst>
        <pc:spChg chg="mod">
          <ac:chgData name="John Brosz" userId="6da2dfc2-779f-4fbd-ac1e-814b293040e4" providerId="ADAL" clId="{DE2BD3E7-23AD-4668-B534-7C992B65B0EC}" dt="2025-01-07T20:21:11.121" v="13" actId="20577"/>
          <ac:spMkLst>
            <pc:docMk/>
            <pc:sldMk cId="3901821772" sldId="922"/>
            <ac:spMk id="20" creationId="{623454E4-69DC-43B2-95B7-A641FA094B9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C09A8-FCF8-40AD-8698-51B10155EA28}"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C651A129-8310-4E0E-9B11-31ABADA914DF}">
      <dgm:prSet/>
      <dgm:spPr/>
      <dgm:t>
        <a:bodyPr/>
        <a:lstStyle/>
        <a:p>
          <a:r>
            <a:rPr lang="en-US"/>
            <a:t>Desktop (Mac &amp; Windows)</a:t>
          </a:r>
        </a:p>
      </dgm:t>
    </dgm:pt>
    <dgm:pt modelId="{971CE15E-BD58-4981-8167-12A3F8F66B95}" type="parTrans" cxnId="{60A1D058-BADD-43C2-A6D5-6949635117DE}">
      <dgm:prSet/>
      <dgm:spPr/>
      <dgm:t>
        <a:bodyPr/>
        <a:lstStyle/>
        <a:p>
          <a:endParaRPr lang="en-US"/>
        </a:p>
      </dgm:t>
    </dgm:pt>
    <dgm:pt modelId="{6F56C5DA-2415-4E54-8C87-208C8ADFCB5D}" type="sibTrans" cxnId="{60A1D058-BADD-43C2-A6D5-6949635117DE}">
      <dgm:prSet/>
      <dgm:spPr/>
      <dgm:t>
        <a:bodyPr/>
        <a:lstStyle/>
        <a:p>
          <a:endParaRPr lang="en-US"/>
        </a:p>
      </dgm:t>
    </dgm:pt>
    <dgm:pt modelId="{482B3B37-080B-4466-9586-59F947DDD18D}">
      <dgm:prSet/>
      <dgm:spPr/>
      <dgm:t>
        <a:bodyPr/>
        <a:lstStyle/>
        <a:p>
          <a:r>
            <a:rPr lang="en-US"/>
            <a:t>Runs on Windows/Mac</a:t>
          </a:r>
        </a:p>
      </dgm:t>
    </dgm:pt>
    <dgm:pt modelId="{935B0A94-7C9D-402D-9D85-61B0D1C20C28}" type="parTrans" cxnId="{5C863704-306A-4B8B-99C2-D4FF26495C33}">
      <dgm:prSet/>
      <dgm:spPr/>
      <dgm:t>
        <a:bodyPr/>
        <a:lstStyle/>
        <a:p>
          <a:endParaRPr lang="en-US"/>
        </a:p>
      </dgm:t>
    </dgm:pt>
    <dgm:pt modelId="{15081A24-F145-4870-9007-DAB2DA9A6EB2}" type="sibTrans" cxnId="{5C863704-306A-4B8B-99C2-D4FF26495C33}">
      <dgm:prSet/>
      <dgm:spPr/>
      <dgm:t>
        <a:bodyPr/>
        <a:lstStyle/>
        <a:p>
          <a:endParaRPr lang="en-US"/>
        </a:p>
      </dgm:t>
    </dgm:pt>
    <dgm:pt modelId="{A934017E-D2C3-4AB2-9FDA-0EB26D220FDF}">
      <dgm:prSet/>
      <dgm:spPr/>
      <dgm:t>
        <a:bodyPr/>
        <a:lstStyle/>
        <a:p>
          <a:r>
            <a:rPr lang="en-US"/>
            <a:t>Can publish results to Tableau’s website</a:t>
          </a:r>
        </a:p>
      </dgm:t>
    </dgm:pt>
    <dgm:pt modelId="{B6E726DB-E467-43EC-BED5-7D9B46D02B61}" type="parTrans" cxnId="{FB337EF3-0DB1-418F-A231-0535BF9753F6}">
      <dgm:prSet/>
      <dgm:spPr/>
      <dgm:t>
        <a:bodyPr/>
        <a:lstStyle/>
        <a:p>
          <a:endParaRPr lang="en-US"/>
        </a:p>
      </dgm:t>
    </dgm:pt>
    <dgm:pt modelId="{288F0EF9-20D9-4AEB-9D69-9034DBF57C54}" type="sibTrans" cxnId="{FB337EF3-0DB1-418F-A231-0535BF9753F6}">
      <dgm:prSet/>
      <dgm:spPr/>
      <dgm:t>
        <a:bodyPr/>
        <a:lstStyle/>
        <a:p>
          <a:endParaRPr lang="en-US"/>
        </a:p>
      </dgm:t>
    </dgm:pt>
    <dgm:pt modelId="{15D896B9-D3FB-4448-8DFA-5CEB2DDC025D}">
      <dgm:prSet/>
      <dgm:spPr/>
      <dgm:t>
        <a:bodyPr/>
        <a:lstStyle/>
        <a:p>
          <a:r>
            <a:rPr lang="en-US"/>
            <a:t>Online</a:t>
          </a:r>
        </a:p>
      </dgm:t>
    </dgm:pt>
    <dgm:pt modelId="{AA2F8763-228D-4462-A0C2-307BE96CE6CA}" type="parTrans" cxnId="{886919B9-9528-48B1-8202-9793026D0340}">
      <dgm:prSet/>
      <dgm:spPr/>
      <dgm:t>
        <a:bodyPr/>
        <a:lstStyle/>
        <a:p>
          <a:endParaRPr lang="en-US"/>
        </a:p>
      </dgm:t>
    </dgm:pt>
    <dgm:pt modelId="{1E41C8C3-FD1A-408D-9D17-97B76626C894}" type="sibTrans" cxnId="{886919B9-9528-48B1-8202-9793026D0340}">
      <dgm:prSet/>
      <dgm:spPr/>
      <dgm:t>
        <a:bodyPr/>
        <a:lstStyle/>
        <a:p>
          <a:endParaRPr lang="en-US"/>
        </a:p>
      </dgm:t>
    </dgm:pt>
    <dgm:pt modelId="{9E5DED5A-C34E-46AE-B06D-F6C3448219D9}">
      <dgm:prSet/>
      <dgm:spPr/>
      <dgm:t>
        <a:bodyPr/>
        <a:lstStyle/>
        <a:p>
          <a:r>
            <a:rPr lang="en-US"/>
            <a:t>Cloud version</a:t>
          </a:r>
        </a:p>
      </dgm:t>
    </dgm:pt>
    <dgm:pt modelId="{62ACBC07-0CB0-4506-B265-FA2296F277A4}" type="parTrans" cxnId="{9D625455-1EB6-4723-A9A3-B5F9D38786B7}">
      <dgm:prSet/>
      <dgm:spPr/>
      <dgm:t>
        <a:bodyPr/>
        <a:lstStyle/>
        <a:p>
          <a:endParaRPr lang="en-US"/>
        </a:p>
      </dgm:t>
    </dgm:pt>
    <dgm:pt modelId="{30A358A6-15D9-4E49-B199-D0D50B97B737}" type="sibTrans" cxnId="{9D625455-1EB6-4723-A9A3-B5F9D38786B7}">
      <dgm:prSet/>
      <dgm:spPr/>
      <dgm:t>
        <a:bodyPr/>
        <a:lstStyle/>
        <a:p>
          <a:endParaRPr lang="en-US"/>
        </a:p>
      </dgm:t>
    </dgm:pt>
    <dgm:pt modelId="{60022195-9F86-40E8-92F2-CA4A2E6AC80A}">
      <dgm:prSet/>
      <dgm:spPr/>
      <dgm:t>
        <a:bodyPr/>
        <a:lstStyle/>
        <a:p>
          <a:r>
            <a:rPr lang="en-US"/>
            <a:t>Public (free)</a:t>
          </a:r>
        </a:p>
      </dgm:t>
    </dgm:pt>
    <dgm:pt modelId="{CD4F3E29-1149-4509-974D-A2650BAFB47C}" type="parTrans" cxnId="{2188BAE8-51EE-41BD-85A5-3C82B04E20A5}">
      <dgm:prSet/>
      <dgm:spPr/>
      <dgm:t>
        <a:bodyPr/>
        <a:lstStyle/>
        <a:p>
          <a:endParaRPr lang="en-US"/>
        </a:p>
      </dgm:t>
    </dgm:pt>
    <dgm:pt modelId="{375446D3-CA57-4EE4-8EE0-69D7E47D0120}" type="sibTrans" cxnId="{2188BAE8-51EE-41BD-85A5-3C82B04E20A5}">
      <dgm:prSet/>
      <dgm:spPr/>
      <dgm:t>
        <a:bodyPr/>
        <a:lstStyle/>
        <a:p>
          <a:endParaRPr lang="en-US"/>
        </a:p>
      </dgm:t>
    </dgm:pt>
    <dgm:pt modelId="{CD568B49-94B6-4419-B1DF-DA88E332D03B}">
      <dgm:prSet/>
      <dgm:spPr/>
      <dgm:t>
        <a:bodyPr/>
        <a:lstStyle/>
        <a:p>
          <a:r>
            <a:rPr lang="en-US"/>
            <a:t>Free, all data hosted publically (everything online)</a:t>
          </a:r>
        </a:p>
      </dgm:t>
    </dgm:pt>
    <dgm:pt modelId="{625909C5-7F3B-48CF-B1E2-1D5589B4266F}" type="parTrans" cxnId="{F0806165-7FE0-4D8D-B705-210310EA90CF}">
      <dgm:prSet/>
      <dgm:spPr/>
      <dgm:t>
        <a:bodyPr/>
        <a:lstStyle/>
        <a:p>
          <a:endParaRPr lang="en-US"/>
        </a:p>
      </dgm:t>
    </dgm:pt>
    <dgm:pt modelId="{9342BA12-F1B9-4F55-803A-BC9226B9DEF8}" type="sibTrans" cxnId="{F0806165-7FE0-4D8D-B705-210310EA90CF}">
      <dgm:prSet/>
      <dgm:spPr/>
      <dgm:t>
        <a:bodyPr/>
        <a:lstStyle/>
        <a:p>
          <a:endParaRPr lang="en-US"/>
        </a:p>
      </dgm:t>
    </dgm:pt>
    <dgm:pt modelId="{0BDB05B5-ACD2-4546-8C1E-BC806892E1DB}">
      <dgm:prSet/>
      <dgm:spPr/>
      <dgm:t>
        <a:bodyPr/>
        <a:lstStyle/>
        <a:p>
          <a:r>
            <a:rPr lang="en-US"/>
            <a:t>10 GB of space for data</a:t>
          </a:r>
        </a:p>
      </dgm:t>
    </dgm:pt>
    <dgm:pt modelId="{ADD73460-75E4-470C-A4DE-9F2736B9B238}" type="parTrans" cxnId="{B311CD22-0F4D-4F87-BFE8-4D31C04E49C8}">
      <dgm:prSet/>
      <dgm:spPr/>
      <dgm:t>
        <a:bodyPr/>
        <a:lstStyle/>
        <a:p>
          <a:endParaRPr lang="en-US"/>
        </a:p>
      </dgm:t>
    </dgm:pt>
    <dgm:pt modelId="{7187110B-E8E6-43AA-BC4F-24F291E0476A}" type="sibTrans" cxnId="{B311CD22-0F4D-4F87-BFE8-4D31C04E49C8}">
      <dgm:prSet/>
      <dgm:spPr/>
      <dgm:t>
        <a:bodyPr/>
        <a:lstStyle/>
        <a:p>
          <a:endParaRPr lang="en-US"/>
        </a:p>
      </dgm:t>
    </dgm:pt>
    <dgm:pt modelId="{AB56060E-FA94-4C42-A15A-9274C12CD115}">
      <dgm:prSet/>
      <dgm:spPr/>
      <dgm:t>
        <a:bodyPr/>
        <a:lstStyle/>
        <a:p>
          <a:r>
            <a:rPr lang="en-US"/>
            <a:t>Prep</a:t>
          </a:r>
        </a:p>
      </dgm:t>
    </dgm:pt>
    <dgm:pt modelId="{96347222-5514-4455-8FA7-42B5CC023BBC}" type="parTrans" cxnId="{34E1191F-F2D6-4B7C-9BDD-919894365EDD}">
      <dgm:prSet/>
      <dgm:spPr/>
      <dgm:t>
        <a:bodyPr/>
        <a:lstStyle/>
        <a:p>
          <a:endParaRPr lang="en-US"/>
        </a:p>
      </dgm:t>
    </dgm:pt>
    <dgm:pt modelId="{39343F67-1C4A-4F24-9013-6411FE8D3842}" type="sibTrans" cxnId="{34E1191F-F2D6-4B7C-9BDD-919894365EDD}">
      <dgm:prSet/>
      <dgm:spPr/>
      <dgm:t>
        <a:bodyPr/>
        <a:lstStyle/>
        <a:p>
          <a:endParaRPr lang="en-US"/>
        </a:p>
      </dgm:t>
    </dgm:pt>
    <dgm:pt modelId="{512A84D3-6383-4852-9FC8-2863F785A005}">
      <dgm:prSet/>
      <dgm:spPr/>
      <dgm:t>
        <a:bodyPr/>
        <a:lstStyle/>
        <a:p>
          <a:r>
            <a:rPr lang="en-US"/>
            <a:t>Data wrangling</a:t>
          </a:r>
        </a:p>
      </dgm:t>
    </dgm:pt>
    <dgm:pt modelId="{AEB6C5AE-AB69-410B-ABC3-ED01810077C2}" type="parTrans" cxnId="{291DBB42-6B8E-491B-9ED2-1E2C745EC3B9}">
      <dgm:prSet/>
      <dgm:spPr/>
      <dgm:t>
        <a:bodyPr/>
        <a:lstStyle/>
        <a:p>
          <a:endParaRPr lang="en-US"/>
        </a:p>
      </dgm:t>
    </dgm:pt>
    <dgm:pt modelId="{84C43044-FE3E-486A-BF83-D75E52F0CE67}" type="sibTrans" cxnId="{291DBB42-6B8E-491B-9ED2-1E2C745EC3B9}">
      <dgm:prSet/>
      <dgm:spPr/>
      <dgm:t>
        <a:bodyPr/>
        <a:lstStyle/>
        <a:p>
          <a:endParaRPr lang="en-US"/>
        </a:p>
      </dgm:t>
    </dgm:pt>
    <dgm:pt modelId="{1F3A09B4-7AAD-4764-A323-ED0BA897D66D}">
      <dgm:prSet/>
      <dgm:spPr/>
      <dgm:t>
        <a:bodyPr/>
        <a:lstStyle/>
        <a:p>
          <a:r>
            <a:rPr lang="en-US"/>
            <a:t>Reader</a:t>
          </a:r>
        </a:p>
      </dgm:t>
    </dgm:pt>
    <dgm:pt modelId="{8C2ACA3B-E11C-4B44-B5D9-50CA419F82FF}" type="parTrans" cxnId="{742D8C57-F906-4208-9111-9C99084461BB}">
      <dgm:prSet/>
      <dgm:spPr/>
      <dgm:t>
        <a:bodyPr/>
        <a:lstStyle/>
        <a:p>
          <a:endParaRPr lang="en-US"/>
        </a:p>
      </dgm:t>
    </dgm:pt>
    <dgm:pt modelId="{5982F338-7EBB-489B-A966-5095A9E6AFFA}" type="sibTrans" cxnId="{742D8C57-F906-4208-9111-9C99084461BB}">
      <dgm:prSet/>
      <dgm:spPr/>
      <dgm:t>
        <a:bodyPr/>
        <a:lstStyle/>
        <a:p>
          <a:endParaRPr lang="en-US"/>
        </a:p>
      </dgm:t>
    </dgm:pt>
    <dgm:pt modelId="{C2B72853-E2A5-45CA-8F54-3FE8183A3499}">
      <dgm:prSet/>
      <dgm:spPr/>
      <dgm:t>
        <a:bodyPr/>
        <a:lstStyle/>
        <a:p>
          <a:r>
            <a:rPr lang="en-US"/>
            <a:t>Free, View &amp; interact with Tableau worksheets</a:t>
          </a:r>
        </a:p>
      </dgm:t>
    </dgm:pt>
    <dgm:pt modelId="{6E901E83-757D-4D3A-B0E2-5291918196CF}" type="parTrans" cxnId="{493D055C-F91E-4F69-9AD1-9AAEEB81FC1A}">
      <dgm:prSet/>
      <dgm:spPr/>
      <dgm:t>
        <a:bodyPr/>
        <a:lstStyle/>
        <a:p>
          <a:endParaRPr lang="en-US"/>
        </a:p>
      </dgm:t>
    </dgm:pt>
    <dgm:pt modelId="{1E0D2FE5-713C-41A9-9467-A67D7235CF71}" type="sibTrans" cxnId="{493D055C-F91E-4F69-9AD1-9AAEEB81FC1A}">
      <dgm:prSet/>
      <dgm:spPr/>
      <dgm:t>
        <a:bodyPr/>
        <a:lstStyle/>
        <a:p>
          <a:endParaRPr lang="en-US"/>
        </a:p>
      </dgm:t>
    </dgm:pt>
    <dgm:pt modelId="{723382EA-2A7C-4F5B-ADF9-5DB9E2A71991}">
      <dgm:prSet/>
      <dgm:spPr/>
      <dgm:t>
        <a:bodyPr/>
        <a:lstStyle/>
        <a:p>
          <a:r>
            <a:rPr lang="en-US"/>
            <a:t>Server</a:t>
          </a:r>
        </a:p>
      </dgm:t>
    </dgm:pt>
    <dgm:pt modelId="{6C3BF362-63DB-4DB1-837A-052127A8D860}" type="parTrans" cxnId="{114068CA-6054-4B02-8B91-A525044B5BFF}">
      <dgm:prSet/>
      <dgm:spPr/>
      <dgm:t>
        <a:bodyPr/>
        <a:lstStyle/>
        <a:p>
          <a:endParaRPr lang="en-US"/>
        </a:p>
      </dgm:t>
    </dgm:pt>
    <dgm:pt modelId="{969512FF-D61D-4C5A-9F1C-462CA7D2F06C}" type="sibTrans" cxnId="{114068CA-6054-4B02-8B91-A525044B5BFF}">
      <dgm:prSet/>
      <dgm:spPr/>
      <dgm:t>
        <a:bodyPr/>
        <a:lstStyle/>
        <a:p>
          <a:endParaRPr lang="en-US"/>
        </a:p>
      </dgm:t>
    </dgm:pt>
    <dgm:pt modelId="{4E671065-5247-4C63-91DE-2686CF007A08}">
      <dgm:prSet/>
      <dgm:spPr/>
      <dgm:t>
        <a:bodyPr/>
        <a:lstStyle/>
        <a:p>
          <a:r>
            <a:rPr lang="en-US"/>
            <a:t>Can publish results to web &amp; restrict access</a:t>
          </a:r>
        </a:p>
      </dgm:t>
    </dgm:pt>
    <dgm:pt modelId="{34F29A32-5797-4694-84B9-F1F7096BCCE6}" type="parTrans" cxnId="{F3851E5A-DE3F-4858-A942-A9406540BDF8}">
      <dgm:prSet/>
      <dgm:spPr/>
      <dgm:t>
        <a:bodyPr/>
        <a:lstStyle/>
        <a:p>
          <a:endParaRPr lang="en-US"/>
        </a:p>
      </dgm:t>
    </dgm:pt>
    <dgm:pt modelId="{496A88C1-65D7-411A-8C31-4CF1A3C9E1E3}" type="sibTrans" cxnId="{F3851E5A-DE3F-4858-A942-A9406540BDF8}">
      <dgm:prSet/>
      <dgm:spPr/>
      <dgm:t>
        <a:bodyPr/>
        <a:lstStyle/>
        <a:p>
          <a:endParaRPr lang="en-US"/>
        </a:p>
      </dgm:t>
    </dgm:pt>
    <dgm:pt modelId="{D6CD895C-1D69-4DEC-AC80-DA1B1378BE56}" type="pres">
      <dgm:prSet presAssocID="{B47C09A8-FCF8-40AD-8698-51B10155EA28}" presName="linear" presStyleCnt="0">
        <dgm:presLayoutVars>
          <dgm:animLvl val="lvl"/>
          <dgm:resizeHandles val="exact"/>
        </dgm:presLayoutVars>
      </dgm:prSet>
      <dgm:spPr/>
    </dgm:pt>
    <dgm:pt modelId="{5F0855A2-FA38-4E57-BB73-05FB72974724}" type="pres">
      <dgm:prSet presAssocID="{C651A129-8310-4E0E-9B11-31ABADA914DF}" presName="parentText" presStyleLbl="node1" presStyleIdx="0" presStyleCnt="6">
        <dgm:presLayoutVars>
          <dgm:chMax val="0"/>
          <dgm:bulletEnabled val="1"/>
        </dgm:presLayoutVars>
      </dgm:prSet>
      <dgm:spPr/>
    </dgm:pt>
    <dgm:pt modelId="{EC50D14A-0012-4D9C-95C8-F41D3C500AC5}" type="pres">
      <dgm:prSet presAssocID="{C651A129-8310-4E0E-9B11-31ABADA914DF}" presName="childText" presStyleLbl="revTx" presStyleIdx="0" presStyleCnt="6">
        <dgm:presLayoutVars>
          <dgm:bulletEnabled val="1"/>
        </dgm:presLayoutVars>
      </dgm:prSet>
      <dgm:spPr/>
    </dgm:pt>
    <dgm:pt modelId="{8D55D659-5F1C-4AAF-AAE7-CB36C8BBA816}" type="pres">
      <dgm:prSet presAssocID="{15D896B9-D3FB-4448-8DFA-5CEB2DDC025D}" presName="parentText" presStyleLbl="node1" presStyleIdx="1" presStyleCnt="6">
        <dgm:presLayoutVars>
          <dgm:chMax val="0"/>
          <dgm:bulletEnabled val="1"/>
        </dgm:presLayoutVars>
      </dgm:prSet>
      <dgm:spPr/>
    </dgm:pt>
    <dgm:pt modelId="{00DD68E3-8EA1-42EF-AF2F-9B41350EC174}" type="pres">
      <dgm:prSet presAssocID="{15D896B9-D3FB-4448-8DFA-5CEB2DDC025D}" presName="childText" presStyleLbl="revTx" presStyleIdx="1" presStyleCnt="6">
        <dgm:presLayoutVars>
          <dgm:bulletEnabled val="1"/>
        </dgm:presLayoutVars>
      </dgm:prSet>
      <dgm:spPr/>
    </dgm:pt>
    <dgm:pt modelId="{EBF11506-AB23-4F41-B8D0-0DD760033D5F}" type="pres">
      <dgm:prSet presAssocID="{60022195-9F86-40E8-92F2-CA4A2E6AC80A}" presName="parentText" presStyleLbl="node1" presStyleIdx="2" presStyleCnt="6">
        <dgm:presLayoutVars>
          <dgm:chMax val="0"/>
          <dgm:bulletEnabled val="1"/>
        </dgm:presLayoutVars>
      </dgm:prSet>
      <dgm:spPr/>
    </dgm:pt>
    <dgm:pt modelId="{6AFAE6DF-4855-4E98-A8A0-23B501D3EA37}" type="pres">
      <dgm:prSet presAssocID="{60022195-9F86-40E8-92F2-CA4A2E6AC80A}" presName="childText" presStyleLbl="revTx" presStyleIdx="2" presStyleCnt="6">
        <dgm:presLayoutVars>
          <dgm:bulletEnabled val="1"/>
        </dgm:presLayoutVars>
      </dgm:prSet>
      <dgm:spPr/>
    </dgm:pt>
    <dgm:pt modelId="{9E8A6DB6-748E-4081-B0CB-18986F0EE732}" type="pres">
      <dgm:prSet presAssocID="{AB56060E-FA94-4C42-A15A-9274C12CD115}" presName="parentText" presStyleLbl="node1" presStyleIdx="3" presStyleCnt="6">
        <dgm:presLayoutVars>
          <dgm:chMax val="0"/>
          <dgm:bulletEnabled val="1"/>
        </dgm:presLayoutVars>
      </dgm:prSet>
      <dgm:spPr/>
    </dgm:pt>
    <dgm:pt modelId="{10F408FD-0BAC-484C-ACFC-101E7BC28C69}" type="pres">
      <dgm:prSet presAssocID="{AB56060E-FA94-4C42-A15A-9274C12CD115}" presName="childText" presStyleLbl="revTx" presStyleIdx="3" presStyleCnt="6">
        <dgm:presLayoutVars>
          <dgm:bulletEnabled val="1"/>
        </dgm:presLayoutVars>
      </dgm:prSet>
      <dgm:spPr/>
    </dgm:pt>
    <dgm:pt modelId="{BD2CC3E0-DA28-475B-8D06-5D948DDA11A2}" type="pres">
      <dgm:prSet presAssocID="{1F3A09B4-7AAD-4764-A323-ED0BA897D66D}" presName="parentText" presStyleLbl="node1" presStyleIdx="4" presStyleCnt="6">
        <dgm:presLayoutVars>
          <dgm:chMax val="0"/>
          <dgm:bulletEnabled val="1"/>
        </dgm:presLayoutVars>
      </dgm:prSet>
      <dgm:spPr/>
    </dgm:pt>
    <dgm:pt modelId="{01077982-6871-41E0-B746-6CE99DA2E167}" type="pres">
      <dgm:prSet presAssocID="{1F3A09B4-7AAD-4764-A323-ED0BA897D66D}" presName="childText" presStyleLbl="revTx" presStyleIdx="4" presStyleCnt="6">
        <dgm:presLayoutVars>
          <dgm:bulletEnabled val="1"/>
        </dgm:presLayoutVars>
      </dgm:prSet>
      <dgm:spPr/>
    </dgm:pt>
    <dgm:pt modelId="{947EE83A-8542-484D-B286-80413D4B8517}" type="pres">
      <dgm:prSet presAssocID="{723382EA-2A7C-4F5B-ADF9-5DB9E2A71991}" presName="parentText" presStyleLbl="node1" presStyleIdx="5" presStyleCnt="6">
        <dgm:presLayoutVars>
          <dgm:chMax val="0"/>
          <dgm:bulletEnabled val="1"/>
        </dgm:presLayoutVars>
      </dgm:prSet>
      <dgm:spPr/>
    </dgm:pt>
    <dgm:pt modelId="{B59C8114-4FA6-421C-B328-B5244730CB7E}" type="pres">
      <dgm:prSet presAssocID="{723382EA-2A7C-4F5B-ADF9-5DB9E2A71991}" presName="childText" presStyleLbl="revTx" presStyleIdx="5" presStyleCnt="6">
        <dgm:presLayoutVars>
          <dgm:bulletEnabled val="1"/>
        </dgm:presLayoutVars>
      </dgm:prSet>
      <dgm:spPr/>
    </dgm:pt>
  </dgm:ptLst>
  <dgm:cxnLst>
    <dgm:cxn modelId="{2A502D03-8B80-434D-BF1E-518D902CDE63}" type="presOf" srcId="{1F3A09B4-7AAD-4764-A323-ED0BA897D66D}" destId="{BD2CC3E0-DA28-475B-8D06-5D948DDA11A2}" srcOrd="0" destOrd="0" presId="urn:microsoft.com/office/officeart/2005/8/layout/vList2"/>
    <dgm:cxn modelId="{5C863704-306A-4B8B-99C2-D4FF26495C33}" srcId="{C651A129-8310-4E0E-9B11-31ABADA914DF}" destId="{482B3B37-080B-4466-9586-59F947DDD18D}" srcOrd="0" destOrd="0" parTransId="{935B0A94-7C9D-402D-9D85-61B0D1C20C28}" sibTransId="{15081A24-F145-4870-9007-DAB2DA9A6EB2}"/>
    <dgm:cxn modelId="{93690E15-0CC4-4E9D-A102-9F498B3D12DF}" type="presOf" srcId="{AB56060E-FA94-4C42-A15A-9274C12CD115}" destId="{9E8A6DB6-748E-4081-B0CB-18986F0EE732}" srcOrd="0" destOrd="0" presId="urn:microsoft.com/office/officeart/2005/8/layout/vList2"/>
    <dgm:cxn modelId="{34E1191F-F2D6-4B7C-9BDD-919894365EDD}" srcId="{B47C09A8-FCF8-40AD-8698-51B10155EA28}" destId="{AB56060E-FA94-4C42-A15A-9274C12CD115}" srcOrd="3" destOrd="0" parTransId="{96347222-5514-4455-8FA7-42B5CC023BBC}" sibTransId="{39343F67-1C4A-4F24-9013-6411FE8D3842}"/>
    <dgm:cxn modelId="{B311CD22-0F4D-4F87-BFE8-4D31C04E49C8}" srcId="{60022195-9F86-40E8-92F2-CA4A2E6AC80A}" destId="{0BDB05B5-ACD2-4546-8C1E-BC806892E1DB}" srcOrd="1" destOrd="0" parTransId="{ADD73460-75E4-470C-A4DE-9F2736B9B238}" sibTransId="{7187110B-E8E6-43AA-BC4F-24F291E0476A}"/>
    <dgm:cxn modelId="{14912830-83A4-4876-8B12-18A0E858B287}" type="presOf" srcId="{C651A129-8310-4E0E-9B11-31ABADA914DF}" destId="{5F0855A2-FA38-4E57-BB73-05FB72974724}" srcOrd="0" destOrd="0" presId="urn:microsoft.com/office/officeart/2005/8/layout/vList2"/>
    <dgm:cxn modelId="{24A58F37-3BF8-430D-B295-89510822C859}" type="presOf" srcId="{482B3B37-080B-4466-9586-59F947DDD18D}" destId="{EC50D14A-0012-4D9C-95C8-F41D3C500AC5}" srcOrd="0" destOrd="0" presId="urn:microsoft.com/office/officeart/2005/8/layout/vList2"/>
    <dgm:cxn modelId="{493D055C-F91E-4F69-9AD1-9AAEEB81FC1A}" srcId="{1F3A09B4-7AAD-4764-A323-ED0BA897D66D}" destId="{C2B72853-E2A5-45CA-8F54-3FE8183A3499}" srcOrd="0" destOrd="0" parTransId="{6E901E83-757D-4D3A-B0E2-5291918196CF}" sibTransId="{1E0D2FE5-713C-41A9-9467-A67D7235CF71}"/>
    <dgm:cxn modelId="{291DBB42-6B8E-491B-9ED2-1E2C745EC3B9}" srcId="{AB56060E-FA94-4C42-A15A-9274C12CD115}" destId="{512A84D3-6383-4852-9FC8-2863F785A005}" srcOrd="0" destOrd="0" parTransId="{AEB6C5AE-AB69-410B-ABC3-ED01810077C2}" sibTransId="{84C43044-FE3E-486A-BF83-D75E52F0CE67}"/>
    <dgm:cxn modelId="{F0806165-7FE0-4D8D-B705-210310EA90CF}" srcId="{60022195-9F86-40E8-92F2-CA4A2E6AC80A}" destId="{CD568B49-94B6-4419-B1DF-DA88E332D03B}" srcOrd="0" destOrd="0" parTransId="{625909C5-7F3B-48CF-B1E2-1D5589B4266F}" sibTransId="{9342BA12-F1B9-4F55-803A-BC9226B9DEF8}"/>
    <dgm:cxn modelId="{F0D50268-BCBE-4A88-BB4F-379F95DB5710}" type="presOf" srcId="{512A84D3-6383-4852-9FC8-2863F785A005}" destId="{10F408FD-0BAC-484C-ACFC-101E7BC28C69}" srcOrd="0" destOrd="0" presId="urn:microsoft.com/office/officeart/2005/8/layout/vList2"/>
    <dgm:cxn modelId="{5F282C6D-6EA1-46EF-97D7-3EEC16513DE8}" type="presOf" srcId="{60022195-9F86-40E8-92F2-CA4A2E6AC80A}" destId="{EBF11506-AB23-4F41-B8D0-0DD760033D5F}" srcOrd="0" destOrd="0" presId="urn:microsoft.com/office/officeart/2005/8/layout/vList2"/>
    <dgm:cxn modelId="{2F34964D-F0BB-4219-B024-7AB6985722D6}" type="presOf" srcId="{A934017E-D2C3-4AB2-9FDA-0EB26D220FDF}" destId="{EC50D14A-0012-4D9C-95C8-F41D3C500AC5}" srcOrd="0" destOrd="1" presId="urn:microsoft.com/office/officeart/2005/8/layout/vList2"/>
    <dgm:cxn modelId="{9D625455-1EB6-4723-A9A3-B5F9D38786B7}" srcId="{15D896B9-D3FB-4448-8DFA-5CEB2DDC025D}" destId="{9E5DED5A-C34E-46AE-B06D-F6C3448219D9}" srcOrd="0" destOrd="0" parTransId="{62ACBC07-0CB0-4506-B265-FA2296F277A4}" sibTransId="{30A358A6-15D9-4E49-B199-D0D50B97B737}"/>
    <dgm:cxn modelId="{742D8C57-F906-4208-9111-9C99084461BB}" srcId="{B47C09A8-FCF8-40AD-8698-51B10155EA28}" destId="{1F3A09B4-7AAD-4764-A323-ED0BA897D66D}" srcOrd="4" destOrd="0" parTransId="{8C2ACA3B-E11C-4B44-B5D9-50CA419F82FF}" sibTransId="{5982F338-7EBB-489B-A966-5095A9E6AFFA}"/>
    <dgm:cxn modelId="{60A1D058-BADD-43C2-A6D5-6949635117DE}" srcId="{B47C09A8-FCF8-40AD-8698-51B10155EA28}" destId="{C651A129-8310-4E0E-9B11-31ABADA914DF}" srcOrd="0" destOrd="0" parTransId="{971CE15E-BD58-4981-8167-12A3F8F66B95}" sibTransId="{6F56C5DA-2415-4E54-8C87-208C8ADFCB5D}"/>
    <dgm:cxn modelId="{7FDC3B59-5E4C-4207-91B6-A8DBFF56E3F4}" type="presOf" srcId="{CD568B49-94B6-4419-B1DF-DA88E332D03B}" destId="{6AFAE6DF-4855-4E98-A8A0-23B501D3EA37}" srcOrd="0" destOrd="0" presId="urn:microsoft.com/office/officeart/2005/8/layout/vList2"/>
    <dgm:cxn modelId="{F3851E5A-DE3F-4858-A942-A9406540BDF8}" srcId="{723382EA-2A7C-4F5B-ADF9-5DB9E2A71991}" destId="{4E671065-5247-4C63-91DE-2686CF007A08}" srcOrd="0" destOrd="0" parTransId="{34F29A32-5797-4694-84B9-F1F7096BCCE6}" sibTransId="{496A88C1-65D7-411A-8C31-4CF1A3C9E1E3}"/>
    <dgm:cxn modelId="{F878D283-C952-438C-8769-A9BB0C98CE1B}" type="presOf" srcId="{B47C09A8-FCF8-40AD-8698-51B10155EA28}" destId="{D6CD895C-1D69-4DEC-AC80-DA1B1378BE56}" srcOrd="0" destOrd="0" presId="urn:microsoft.com/office/officeart/2005/8/layout/vList2"/>
    <dgm:cxn modelId="{7969E68C-42D8-4B2A-A8E1-C9A45FF6A8BC}" type="presOf" srcId="{9E5DED5A-C34E-46AE-B06D-F6C3448219D9}" destId="{00DD68E3-8EA1-42EF-AF2F-9B41350EC174}" srcOrd="0" destOrd="0" presId="urn:microsoft.com/office/officeart/2005/8/layout/vList2"/>
    <dgm:cxn modelId="{3977EBA2-E0BF-4F1B-993D-22E2201379DA}" type="presOf" srcId="{0BDB05B5-ACD2-4546-8C1E-BC806892E1DB}" destId="{6AFAE6DF-4855-4E98-A8A0-23B501D3EA37}" srcOrd="0" destOrd="1" presId="urn:microsoft.com/office/officeart/2005/8/layout/vList2"/>
    <dgm:cxn modelId="{D0CC50AB-1AC7-44E2-893D-1B036401AE20}" type="presOf" srcId="{723382EA-2A7C-4F5B-ADF9-5DB9E2A71991}" destId="{947EE83A-8542-484D-B286-80413D4B8517}" srcOrd="0" destOrd="0" presId="urn:microsoft.com/office/officeart/2005/8/layout/vList2"/>
    <dgm:cxn modelId="{38CC7BAC-FB13-4C98-9FA8-2B085629B055}" type="presOf" srcId="{15D896B9-D3FB-4448-8DFA-5CEB2DDC025D}" destId="{8D55D659-5F1C-4AAF-AAE7-CB36C8BBA816}" srcOrd="0" destOrd="0" presId="urn:microsoft.com/office/officeart/2005/8/layout/vList2"/>
    <dgm:cxn modelId="{6D18EFB1-3B81-4BDE-9514-7F0D2B85E1FD}" type="presOf" srcId="{C2B72853-E2A5-45CA-8F54-3FE8183A3499}" destId="{01077982-6871-41E0-B746-6CE99DA2E167}" srcOrd="0" destOrd="0" presId="urn:microsoft.com/office/officeart/2005/8/layout/vList2"/>
    <dgm:cxn modelId="{886919B9-9528-48B1-8202-9793026D0340}" srcId="{B47C09A8-FCF8-40AD-8698-51B10155EA28}" destId="{15D896B9-D3FB-4448-8DFA-5CEB2DDC025D}" srcOrd="1" destOrd="0" parTransId="{AA2F8763-228D-4462-A0C2-307BE96CE6CA}" sibTransId="{1E41C8C3-FD1A-408D-9D17-97B76626C894}"/>
    <dgm:cxn modelId="{114068CA-6054-4B02-8B91-A525044B5BFF}" srcId="{B47C09A8-FCF8-40AD-8698-51B10155EA28}" destId="{723382EA-2A7C-4F5B-ADF9-5DB9E2A71991}" srcOrd="5" destOrd="0" parTransId="{6C3BF362-63DB-4DB1-837A-052127A8D860}" sibTransId="{969512FF-D61D-4C5A-9F1C-462CA7D2F06C}"/>
    <dgm:cxn modelId="{2DAF9AE2-F8D0-422D-A15A-3199A5063FE4}" type="presOf" srcId="{4E671065-5247-4C63-91DE-2686CF007A08}" destId="{B59C8114-4FA6-421C-B328-B5244730CB7E}" srcOrd="0" destOrd="0" presId="urn:microsoft.com/office/officeart/2005/8/layout/vList2"/>
    <dgm:cxn modelId="{2188BAE8-51EE-41BD-85A5-3C82B04E20A5}" srcId="{B47C09A8-FCF8-40AD-8698-51B10155EA28}" destId="{60022195-9F86-40E8-92F2-CA4A2E6AC80A}" srcOrd="2" destOrd="0" parTransId="{CD4F3E29-1149-4509-974D-A2650BAFB47C}" sibTransId="{375446D3-CA57-4EE4-8EE0-69D7E47D0120}"/>
    <dgm:cxn modelId="{FB337EF3-0DB1-418F-A231-0535BF9753F6}" srcId="{C651A129-8310-4E0E-9B11-31ABADA914DF}" destId="{A934017E-D2C3-4AB2-9FDA-0EB26D220FDF}" srcOrd="1" destOrd="0" parTransId="{B6E726DB-E467-43EC-BED5-7D9B46D02B61}" sibTransId="{288F0EF9-20D9-4AEB-9D69-9034DBF57C54}"/>
    <dgm:cxn modelId="{C003436B-A579-44D1-A191-CC60C9F04A5F}" type="presParOf" srcId="{D6CD895C-1D69-4DEC-AC80-DA1B1378BE56}" destId="{5F0855A2-FA38-4E57-BB73-05FB72974724}" srcOrd="0" destOrd="0" presId="urn:microsoft.com/office/officeart/2005/8/layout/vList2"/>
    <dgm:cxn modelId="{DC7F226D-D035-4CCE-93F0-BB628770F0D3}" type="presParOf" srcId="{D6CD895C-1D69-4DEC-AC80-DA1B1378BE56}" destId="{EC50D14A-0012-4D9C-95C8-F41D3C500AC5}" srcOrd="1" destOrd="0" presId="urn:microsoft.com/office/officeart/2005/8/layout/vList2"/>
    <dgm:cxn modelId="{DDA9930D-A880-4C4C-9BDF-3FD544BED2DC}" type="presParOf" srcId="{D6CD895C-1D69-4DEC-AC80-DA1B1378BE56}" destId="{8D55D659-5F1C-4AAF-AAE7-CB36C8BBA816}" srcOrd="2" destOrd="0" presId="urn:microsoft.com/office/officeart/2005/8/layout/vList2"/>
    <dgm:cxn modelId="{942614E5-E064-4814-A755-82F0F9E54D30}" type="presParOf" srcId="{D6CD895C-1D69-4DEC-AC80-DA1B1378BE56}" destId="{00DD68E3-8EA1-42EF-AF2F-9B41350EC174}" srcOrd="3" destOrd="0" presId="urn:microsoft.com/office/officeart/2005/8/layout/vList2"/>
    <dgm:cxn modelId="{9742A79D-1D89-49FC-A1D2-D6C8D40AC84D}" type="presParOf" srcId="{D6CD895C-1D69-4DEC-AC80-DA1B1378BE56}" destId="{EBF11506-AB23-4F41-B8D0-0DD760033D5F}" srcOrd="4" destOrd="0" presId="urn:microsoft.com/office/officeart/2005/8/layout/vList2"/>
    <dgm:cxn modelId="{EBE4D59D-3F92-46BE-B548-C1C2058EA350}" type="presParOf" srcId="{D6CD895C-1D69-4DEC-AC80-DA1B1378BE56}" destId="{6AFAE6DF-4855-4E98-A8A0-23B501D3EA37}" srcOrd="5" destOrd="0" presId="urn:microsoft.com/office/officeart/2005/8/layout/vList2"/>
    <dgm:cxn modelId="{79503D09-86D3-41A8-800A-AE3A8B6757DB}" type="presParOf" srcId="{D6CD895C-1D69-4DEC-AC80-DA1B1378BE56}" destId="{9E8A6DB6-748E-4081-B0CB-18986F0EE732}" srcOrd="6" destOrd="0" presId="urn:microsoft.com/office/officeart/2005/8/layout/vList2"/>
    <dgm:cxn modelId="{7D038AA2-53B1-40A0-97D6-CA4CE7399BA3}" type="presParOf" srcId="{D6CD895C-1D69-4DEC-AC80-DA1B1378BE56}" destId="{10F408FD-0BAC-484C-ACFC-101E7BC28C69}" srcOrd="7" destOrd="0" presId="urn:microsoft.com/office/officeart/2005/8/layout/vList2"/>
    <dgm:cxn modelId="{95B15D8C-E100-4CE0-9028-D462039C2196}" type="presParOf" srcId="{D6CD895C-1D69-4DEC-AC80-DA1B1378BE56}" destId="{BD2CC3E0-DA28-475B-8D06-5D948DDA11A2}" srcOrd="8" destOrd="0" presId="urn:microsoft.com/office/officeart/2005/8/layout/vList2"/>
    <dgm:cxn modelId="{4C471C49-9D7D-4091-9D45-807542600C66}" type="presParOf" srcId="{D6CD895C-1D69-4DEC-AC80-DA1B1378BE56}" destId="{01077982-6871-41E0-B746-6CE99DA2E167}" srcOrd="9" destOrd="0" presId="urn:microsoft.com/office/officeart/2005/8/layout/vList2"/>
    <dgm:cxn modelId="{1CF038BB-F13F-4438-81E5-E1F736B1A752}" type="presParOf" srcId="{D6CD895C-1D69-4DEC-AC80-DA1B1378BE56}" destId="{947EE83A-8542-484D-B286-80413D4B8517}" srcOrd="10" destOrd="0" presId="urn:microsoft.com/office/officeart/2005/8/layout/vList2"/>
    <dgm:cxn modelId="{763A5734-3DB9-4712-9B4D-F0562C6F359D}" type="presParOf" srcId="{D6CD895C-1D69-4DEC-AC80-DA1B1378BE56}" destId="{B59C8114-4FA6-421C-B328-B5244730CB7E}"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DD180-9B5D-4520-BD29-3A122AFF7F4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7C05A1-32E7-4179-B24A-41489BCC5922}">
      <dgm:prSet/>
      <dgm:spPr/>
      <dgm:t>
        <a:bodyPr/>
        <a:lstStyle/>
        <a:p>
          <a:pPr>
            <a:lnSpc>
              <a:spcPct val="100000"/>
            </a:lnSpc>
          </a:pPr>
          <a:r>
            <a:rPr lang="en-US"/>
            <a:t>Add data file (Apple)</a:t>
          </a:r>
        </a:p>
      </dgm:t>
    </dgm:pt>
    <dgm:pt modelId="{C2EBA308-1EB5-4363-A02D-888536AA8A7C}" type="parTrans" cxnId="{2F5B493F-5832-4D80-8504-9B473EAC14A4}">
      <dgm:prSet/>
      <dgm:spPr/>
      <dgm:t>
        <a:bodyPr/>
        <a:lstStyle/>
        <a:p>
          <a:endParaRPr lang="en-US"/>
        </a:p>
      </dgm:t>
    </dgm:pt>
    <dgm:pt modelId="{7BAC3A42-CD43-4808-97B8-A895FFE11AAD}" type="sibTrans" cxnId="{2F5B493F-5832-4D80-8504-9B473EAC14A4}">
      <dgm:prSet/>
      <dgm:spPr/>
      <dgm:t>
        <a:bodyPr/>
        <a:lstStyle/>
        <a:p>
          <a:endParaRPr lang="en-US"/>
        </a:p>
      </dgm:t>
    </dgm:pt>
    <dgm:pt modelId="{D417F6CE-49FF-4D9F-9A0D-E0033FD9636E}">
      <dgm:prSet/>
      <dgm:spPr/>
      <dgm:t>
        <a:bodyPr/>
        <a:lstStyle/>
        <a:p>
          <a:pPr>
            <a:lnSpc>
              <a:spcPct val="100000"/>
            </a:lnSpc>
          </a:pPr>
          <a:r>
            <a:rPr lang="en-US"/>
            <a:t>[Adj Close] for the rows</a:t>
          </a:r>
          <a:br>
            <a:rPr lang="en-US"/>
          </a:br>
          <a:r>
            <a:rPr lang="en-US"/>
            <a:t>[Date] for the columns</a:t>
          </a:r>
        </a:p>
      </dgm:t>
    </dgm:pt>
    <dgm:pt modelId="{04C08D31-1C81-460C-837F-E8CCA6AB0E0A}" type="parTrans" cxnId="{5AF1D568-6638-4C16-8EC0-7B36ACDF3C01}">
      <dgm:prSet/>
      <dgm:spPr/>
      <dgm:t>
        <a:bodyPr/>
        <a:lstStyle/>
        <a:p>
          <a:endParaRPr lang="en-US"/>
        </a:p>
      </dgm:t>
    </dgm:pt>
    <dgm:pt modelId="{FF4220C8-4293-4E49-B9FE-CEFBE5E79491}" type="sibTrans" cxnId="{5AF1D568-6638-4C16-8EC0-7B36ACDF3C01}">
      <dgm:prSet/>
      <dgm:spPr/>
      <dgm:t>
        <a:bodyPr/>
        <a:lstStyle/>
        <a:p>
          <a:endParaRPr lang="en-US"/>
        </a:p>
      </dgm:t>
    </dgm:pt>
    <dgm:pt modelId="{6E157300-1627-4EB9-BCE8-242984C01386}">
      <dgm:prSet/>
      <dgm:spPr/>
      <dgm:t>
        <a:bodyPr/>
        <a:lstStyle/>
        <a:p>
          <a:pPr>
            <a:lnSpc>
              <a:spcPct val="100000"/>
            </a:lnSpc>
          </a:pPr>
          <a:r>
            <a:rPr lang="en-US"/>
            <a:t>Create moving average calculated field for the “center” line</a:t>
          </a:r>
        </a:p>
        <a:p>
          <a:pPr>
            <a:lnSpc>
              <a:spcPct val="100000"/>
            </a:lnSpc>
          </a:pPr>
          <a:r>
            <a:rPr lang="en-US"/>
            <a:t>	window_avg(avg([Close]),-[Period],0)</a:t>
          </a:r>
        </a:p>
      </dgm:t>
    </dgm:pt>
    <dgm:pt modelId="{915F9CFF-2EFF-4DBC-9B13-55EE5A91CEEC}" type="parTrans" cxnId="{5206F192-73FD-412C-9867-AC0FFF37F9F1}">
      <dgm:prSet/>
      <dgm:spPr/>
      <dgm:t>
        <a:bodyPr/>
        <a:lstStyle/>
        <a:p>
          <a:endParaRPr lang="en-US"/>
        </a:p>
      </dgm:t>
    </dgm:pt>
    <dgm:pt modelId="{EF1DD5BB-3F08-45EC-A9C7-5CB7F783D557}" type="sibTrans" cxnId="{5206F192-73FD-412C-9867-AC0FFF37F9F1}">
      <dgm:prSet/>
      <dgm:spPr/>
      <dgm:t>
        <a:bodyPr/>
        <a:lstStyle/>
        <a:p>
          <a:endParaRPr lang="en-US"/>
        </a:p>
      </dgm:t>
    </dgm:pt>
    <dgm:pt modelId="{31B3AF42-A46C-4E15-8113-6E4E6B792B76}">
      <dgm:prSet/>
      <dgm:spPr/>
      <dgm:t>
        <a:bodyPr/>
        <a:lstStyle/>
        <a:p>
          <a:pPr>
            <a:lnSpc>
              <a:spcPct val="100000"/>
            </a:lnSpc>
          </a:pPr>
          <a:r>
            <a:rPr lang="en-US"/>
            <a:t>Use the moving average of the standard deviation  calculated field to create “upper” and “lower” lines</a:t>
          </a:r>
        </a:p>
        <a:p>
          <a:pPr>
            <a:lnSpc>
              <a:spcPct val="100000"/>
            </a:lnSpc>
          </a:pPr>
          <a:r>
            <a:rPr lang="en-US"/>
            <a:t>	window_stdev(avg([Close]),-[Period],0)</a:t>
          </a:r>
        </a:p>
      </dgm:t>
    </dgm:pt>
    <dgm:pt modelId="{876F3EFB-24D4-49B4-94D9-26EB0E6DA250}" type="parTrans" cxnId="{F188D724-C19A-4CD3-A2C8-794BEB9E3404}">
      <dgm:prSet/>
      <dgm:spPr/>
      <dgm:t>
        <a:bodyPr/>
        <a:lstStyle/>
        <a:p>
          <a:endParaRPr lang="en-US"/>
        </a:p>
      </dgm:t>
    </dgm:pt>
    <dgm:pt modelId="{B737E9B3-1C44-4751-8D2A-1AE9218C0065}" type="sibTrans" cxnId="{F188D724-C19A-4CD3-A2C8-794BEB9E3404}">
      <dgm:prSet/>
      <dgm:spPr/>
      <dgm:t>
        <a:bodyPr/>
        <a:lstStyle/>
        <a:p>
          <a:endParaRPr lang="en-US"/>
        </a:p>
      </dgm:t>
    </dgm:pt>
    <dgm:pt modelId="{D4B0BD1D-F311-4BD0-BA54-54A1704563B9}" type="pres">
      <dgm:prSet presAssocID="{DDFDD180-9B5D-4520-BD29-3A122AFF7F4D}" presName="linear" presStyleCnt="0">
        <dgm:presLayoutVars>
          <dgm:animLvl val="lvl"/>
          <dgm:resizeHandles val="exact"/>
        </dgm:presLayoutVars>
      </dgm:prSet>
      <dgm:spPr/>
    </dgm:pt>
    <dgm:pt modelId="{31C0DC92-91F2-45F0-935C-24E77594FE60}" type="pres">
      <dgm:prSet presAssocID="{2A7C05A1-32E7-4179-B24A-41489BCC5922}" presName="parentText" presStyleLbl="node1" presStyleIdx="0" presStyleCnt="4">
        <dgm:presLayoutVars>
          <dgm:chMax val="0"/>
          <dgm:bulletEnabled val="1"/>
        </dgm:presLayoutVars>
      </dgm:prSet>
      <dgm:spPr/>
    </dgm:pt>
    <dgm:pt modelId="{7CF64855-1301-4FBD-ACDE-A37FCA1E5578}" type="pres">
      <dgm:prSet presAssocID="{7BAC3A42-CD43-4808-97B8-A895FFE11AAD}" presName="spacer" presStyleCnt="0"/>
      <dgm:spPr/>
    </dgm:pt>
    <dgm:pt modelId="{22824016-94BC-41F1-9283-51CBFC66B250}" type="pres">
      <dgm:prSet presAssocID="{D417F6CE-49FF-4D9F-9A0D-E0033FD9636E}" presName="parentText" presStyleLbl="node1" presStyleIdx="1" presStyleCnt="4">
        <dgm:presLayoutVars>
          <dgm:chMax val="0"/>
          <dgm:bulletEnabled val="1"/>
        </dgm:presLayoutVars>
      </dgm:prSet>
      <dgm:spPr/>
    </dgm:pt>
    <dgm:pt modelId="{00B6370A-BFEA-4EAE-A2AB-FA98BEFFF6F6}" type="pres">
      <dgm:prSet presAssocID="{FF4220C8-4293-4E49-B9FE-CEFBE5E79491}" presName="spacer" presStyleCnt="0"/>
      <dgm:spPr/>
    </dgm:pt>
    <dgm:pt modelId="{CB761207-7D2E-481E-B241-835E5AB2C0AE}" type="pres">
      <dgm:prSet presAssocID="{6E157300-1627-4EB9-BCE8-242984C01386}" presName="parentText" presStyleLbl="node1" presStyleIdx="2" presStyleCnt="4">
        <dgm:presLayoutVars>
          <dgm:chMax val="0"/>
          <dgm:bulletEnabled val="1"/>
        </dgm:presLayoutVars>
      </dgm:prSet>
      <dgm:spPr/>
    </dgm:pt>
    <dgm:pt modelId="{A2E12355-9BB7-4EAD-BC37-E8AC9835E4F4}" type="pres">
      <dgm:prSet presAssocID="{EF1DD5BB-3F08-45EC-A9C7-5CB7F783D557}" presName="spacer" presStyleCnt="0"/>
      <dgm:spPr/>
    </dgm:pt>
    <dgm:pt modelId="{963C33AD-A86C-47BC-9C72-E84018B83498}" type="pres">
      <dgm:prSet presAssocID="{31B3AF42-A46C-4E15-8113-6E4E6B792B76}" presName="parentText" presStyleLbl="node1" presStyleIdx="3" presStyleCnt="4">
        <dgm:presLayoutVars>
          <dgm:chMax val="0"/>
          <dgm:bulletEnabled val="1"/>
        </dgm:presLayoutVars>
      </dgm:prSet>
      <dgm:spPr/>
    </dgm:pt>
  </dgm:ptLst>
  <dgm:cxnLst>
    <dgm:cxn modelId="{F188D724-C19A-4CD3-A2C8-794BEB9E3404}" srcId="{DDFDD180-9B5D-4520-BD29-3A122AFF7F4D}" destId="{31B3AF42-A46C-4E15-8113-6E4E6B792B76}" srcOrd="3" destOrd="0" parTransId="{876F3EFB-24D4-49B4-94D9-26EB0E6DA250}" sibTransId="{B737E9B3-1C44-4751-8D2A-1AE9218C0065}"/>
    <dgm:cxn modelId="{2F5B493F-5832-4D80-8504-9B473EAC14A4}" srcId="{DDFDD180-9B5D-4520-BD29-3A122AFF7F4D}" destId="{2A7C05A1-32E7-4179-B24A-41489BCC5922}" srcOrd="0" destOrd="0" parTransId="{C2EBA308-1EB5-4363-A02D-888536AA8A7C}" sibTransId="{7BAC3A42-CD43-4808-97B8-A895FFE11AAD}"/>
    <dgm:cxn modelId="{5AF1D568-6638-4C16-8EC0-7B36ACDF3C01}" srcId="{DDFDD180-9B5D-4520-BD29-3A122AFF7F4D}" destId="{D417F6CE-49FF-4D9F-9A0D-E0033FD9636E}" srcOrd="1" destOrd="0" parTransId="{04C08D31-1C81-460C-837F-E8CCA6AB0E0A}" sibTransId="{FF4220C8-4293-4E49-B9FE-CEFBE5E79491}"/>
    <dgm:cxn modelId="{596A5F87-363E-42F4-92A1-394A9B89F4CA}" type="presOf" srcId="{6E157300-1627-4EB9-BCE8-242984C01386}" destId="{CB761207-7D2E-481E-B241-835E5AB2C0AE}" srcOrd="0" destOrd="0" presId="urn:microsoft.com/office/officeart/2005/8/layout/vList2"/>
    <dgm:cxn modelId="{5206F192-73FD-412C-9867-AC0FFF37F9F1}" srcId="{DDFDD180-9B5D-4520-BD29-3A122AFF7F4D}" destId="{6E157300-1627-4EB9-BCE8-242984C01386}" srcOrd="2" destOrd="0" parTransId="{915F9CFF-2EFF-4DBC-9B13-55EE5A91CEEC}" sibTransId="{EF1DD5BB-3F08-45EC-A9C7-5CB7F783D557}"/>
    <dgm:cxn modelId="{2715DD96-AD2F-4B05-B6B4-69A8F6840D64}" type="presOf" srcId="{31B3AF42-A46C-4E15-8113-6E4E6B792B76}" destId="{963C33AD-A86C-47BC-9C72-E84018B83498}" srcOrd="0" destOrd="0" presId="urn:microsoft.com/office/officeart/2005/8/layout/vList2"/>
    <dgm:cxn modelId="{B36BAFCC-BCDE-49AA-ABBE-505B71F30B78}" type="presOf" srcId="{2A7C05A1-32E7-4179-B24A-41489BCC5922}" destId="{31C0DC92-91F2-45F0-935C-24E77594FE60}" srcOrd="0" destOrd="0" presId="urn:microsoft.com/office/officeart/2005/8/layout/vList2"/>
    <dgm:cxn modelId="{047717CE-AC82-433F-9408-5AAA3FFDB264}" type="presOf" srcId="{D417F6CE-49FF-4D9F-9A0D-E0033FD9636E}" destId="{22824016-94BC-41F1-9283-51CBFC66B250}" srcOrd="0" destOrd="0" presId="urn:microsoft.com/office/officeart/2005/8/layout/vList2"/>
    <dgm:cxn modelId="{D9B6ACE5-4E50-4DE0-9865-8199A3D05834}" type="presOf" srcId="{DDFDD180-9B5D-4520-BD29-3A122AFF7F4D}" destId="{D4B0BD1D-F311-4BD0-BA54-54A1704563B9}" srcOrd="0" destOrd="0" presId="urn:microsoft.com/office/officeart/2005/8/layout/vList2"/>
    <dgm:cxn modelId="{A45E8AC3-BE5E-48C3-915B-256050F9B73E}" type="presParOf" srcId="{D4B0BD1D-F311-4BD0-BA54-54A1704563B9}" destId="{31C0DC92-91F2-45F0-935C-24E77594FE60}" srcOrd="0" destOrd="0" presId="urn:microsoft.com/office/officeart/2005/8/layout/vList2"/>
    <dgm:cxn modelId="{92A5F915-6593-4C40-A475-DC3B5CC789D6}" type="presParOf" srcId="{D4B0BD1D-F311-4BD0-BA54-54A1704563B9}" destId="{7CF64855-1301-4FBD-ACDE-A37FCA1E5578}" srcOrd="1" destOrd="0" presId="urn:microsoft.com/office/officeart/2005/8/layout/vList2"/>
    <dgm:cxn modelId="{F933F590-6410-40E1-BAE1-2437E05B25EF}" type="presParOf" srcId="{D4B0BD1D-F311-4BD0-BA54-54A1704563B9}" destId="{22824016-94BC-41F1-9283-51CBFC66B250}" srcOrd="2" destOrd="0" presId="urn:microsoft.com/office/officeart/2005/8/layout/vList2"/>
    <dgm:cxn modelId="{0F8C04AA-878B-4789-B6E2-347F351B8E6A}" type="presParOf" srcId="{D4B0BD1D-F311-4BD0-BA54-54A1704563B9}" destId="{00B6370A-BFEA-4EAE-A2AB-FA98BEFFF6F6}" srcOrd="3" destOrd="0" presId="urn:microsoft.com/office/officeart/2005/8/layout/vList2"/>
    <dgm:cxn modelId="{EFA957E7-3052-4437-80AB-641F505E0CDD}" type="presParOf" srcId="{D4B0BD1D-F311-4BD0-BA54-54A1704563B9}" destId="{CB761207-7D2E-481E-B241-835E5AB2C0AE}" srcOrd="4" destOrd="0" presId="urn:microsoft.com/office/officeart/2005/8/layout/vList2"/>
    <dgm:cxn modelId="{728B6211-6451-4CB0-9450-242C64E2D340}" type="presParOf" srcId="{D4B0BD1D-F311-4BD0-BA54-54A1704563B9}" destId="{A2E12355-9BB7-4EAD-BC37-E8AC9835E4F4}" srcOrd="5" destOrd="0" presId="urn:microsoft.com/office/officeart/2005/8/layout/vList2"/>
    <dgm:cxn modelId="{232E7540-3150-4C2F-8B49-DED9D80B25F0}" type="presParOf" srcId="{D4B0BD1D-F311-4BD0-BA54-54A1704563B9}" destId="{963C33AD-A86C-47BC-9C72-E84018B8349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55A2-FA38-4E57-BB73-05FB72974724}">
      <dsp:nvSpPr>
        <dsp:cNvPr id="0" name=""/>
        <dsp:cNvSpPr/>
      </dsp:nvSpPr>
      <dsp:spPr>
        <a:xfrm>
          <a:off x="0" y="106519"/>
          <a:ext cx="3996927" cy="4446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Desktop (Mac &amp; Windows)</a:t>
          </a:r>
        </a:p>
      </dsp:txBody>
      <dsp:txXfrm>
        <a:off x="21704" y="128223"/>
        <a:ext cx="3953519" cy="401192"/>
      </dsp:txXfrm>
    </dsp:sp>
    <dsp:sp modelId="{EC50D14A-0012-4D9C-95C8-F41D3C500AC5}">
      <dsp:nvSpPr>
        <dsp:cNvPr id="0" name=""/>
        <dsp:cNvSpPr/>
      </dsp:nvSpPr>
      <dsp:spPr>
        <a:xfrm>
          <a:off x="0" y="551119"/>
          <a:ext cx="3996927"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Runs on Windows/Mac</a:t>
          </a:r>
        </a:p>
        <a:p>
          <a:pPr marL="114300" lvl="1" indent="-114300" algn="l" defTabSz="666750">
            <a:lnSpc>
              <a:spcPct val="90000"/>
            </a:lnSpc>
            <a:spcBef>
              <a:spcPct val="0"/>
            </a:spcBef>
            <a:spcAft>
              <a:spcPct val="20000"/>
            </a:spcAft>
            <a:buChar char="•"/>
          </a:pPr>
          <a:r>
            <a:rPr lang="en-US" sz="1500" kern="1200"/>
            <a:t>Can publish results to Tableau’s website</a:t>
          </a:r>
        </a:p>
      </dsp:txBody>
      <dsp:txXfrm>
        <a:off x="0" y="551119"/>
        <a:ext cx="3996927" cy="491625"/>
      </dsp:txXfrm>
    </dsp:sp>
    <dsp:sp modelId="{8D55D659-5F1C-4AAF-AAE7-CB36C8BBA816}">
      <dsp:nvSpPr>
        <dsp:cNvPr id="0" name=""/>
        <dsp:cNvSpPr/>
      </dsp:nvSpPr>
      <dsp:spPr>
        <a:xfrm>
          <a:off x="0" y="1042744"/>
          <a:ext cx="3996927" cy="444600"/>
        </a:xfrm>
        <a:prstGeom prst="roundRect">
          <a:avLst/>
        </a:prstGeom>
        <a:solidFill>
          <a:schemeClr val="accent2">
            <a:hueOff val="936304"/>
            <a:satOff val="-1168"/>
            <a:lumOff val="27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Online</a:t>
          </a:r>
        </a:p>
      </dsp:txBody>
      <dsp:txXfrm>
        <a:off x="21704" y="1064448"/>
        <a:ext cx="3953519" cy="401192"/>
      </dsp:txXfrm>
    </dsp:sp>
    <dsp:sp modelId="{00DD68E3-8EA1-42EF-AF2F-9B41350EC174}">
      <dsp:nvSpPr>
        <dsp:cNvPr id="0" name=""/>
        <dsp:cNvSpPr/>
      </dsp:nvSpPr>
      <dsp:spPr>
        <a:xfrm>
          <a:off x="0" y="148734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Cloud version</a:t>
          </a:r>
        </a:p>
      </dsp:txBody>
      <dsp:txXfrm>
        <a:off x="0" y="1487344"/>
        <a:ext cx="3996927" cy="314640"/>
      </dsp:txXfrm>
    </dsp:sp>
    <dsp:sp modelId="{EBF11506-AB23-4F41-B8D0-0DD760033D5F}">
      <dsp:nvSpPr>
        <dsp:cNvPr id="0" name=""/>
        <dsp:cNvSpPr/>
      </dsp:nvSpPr>
      <dsp:spPr>
        <a:xfrm>
          <a:off x="0" y="1801984"/>
          <a:ext cx="3996927" cy="444600"/>
        </a:xfrm>
        <a:prstGeom prst="roundRect">
          <a:avLst/>
        </a:prstGeom>
        <a:solidFill>
          <a:schemeClr val="accent2">
            <a:hueOff val="1872608"/>
            <a:satOff val="-233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Public (free)</a:t>
          </a:r>
        </a:p>
      </dsp:txBody>
      <dsp:txXfrm>
        <a:off x="21704" y="1823688"/>
        <a:ext cx="3953519" cy="401192"/>
      </dsp:txXfrm>
    </dsp:sp>
    <dsp:sp modelId="{6AFAE6DF-4855-4E98-A8A0-23B501D3EA37}">
      <dsp:nvSpPr>
        <dsp:cNvPr id="0" name=""/>
        <dsp:cNvSpPr/>
      </dsp:nvSpPr>
      <dsp:spPr>
        <a:xfrm>
          <a:off x="0" y="2246584"/>
          <a:ext cx="3996927"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Free, all data hosted publically (everything online)</a:t>
          </a:r>
        </a:p>
        <a:p>
          <a:pPr marL="114300" lvl="1" indent="-114300" algn="l" defTabSz="666750">
            <a:lnSpc>
              <a:spcPct val="90000"/>
            </a:lnSpc>
            <a:spcBef>
              <a:spcPct val="0"/>
            </a:spcBef>
            <a:spcAft>
              <a:spcPct val="20000"/>
            </a:spcAft>
            <a:buChar char="•"/>
          </a:pPr>
          <a:r>
            <a:rPr lang="en-US" sz="1500" kern="1200"/>
            <a:t>10 GB of space for data</a:t>
          </a:r>
        </a:p>
      </dsp:txBody>
      <dsp:txXfrm>
        <a:off x="0" y="2246584"/>
        <a:ext cx="3996927" cy="707940"/>
      </dsp:txXfrm>
    </dsp:sp>
    <dsp:sp modelId="{9E8A6DB6-748E-4081-B0CB-18986F0EE732}">
      <dsp:nvSpPr>
        <dsp:cNvPr id="0" name=""/>
        <dsp:cNvSpPr/>
      </dsp:nvSpPr>
      <dsp:spPr>
        <a:xfrm>
          <a:off x="0" y="2954524"/>
          <a:ext cx="3996927" cy="444600"/>
        </a:xfrm>
        <a:prstGeom prst="roundRect">
          <a:avLst/>
        </a:prstGeom>
        <a:solidFill>
          <a:schemeClr val="accent2">
            <a:hueOff val="2808911"/>
            <a:satOff val="-3503"/>
            <a:lumOff val="82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Prep</a:t>
          </a:r>
        </a:p>
      </dsp:txBody>
      <dsp:txXfrm>
        <a:off x="21704" y="2976228"/>
        <a:ext cx="3953519" cy="401192"/>
      </dsp:txXfrm>
    </dsp:sp>
    <dsp:sp modelId="{10F408FD-0BAC-484C-ACFC-101E7BC28C69}">
      <dsp:nvSpPr>
        <dsp:cNvPr id="0" name=""/>
        <dsp:cNvSpPr/>
      </dsp:nvSpPr>
      <dsp:spPr>
        <a:xfrm>
          <a:off x="0" y="339912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Data wrangling</a:t>
          </a:r>
        </a:p>
      </dsp:txBody>
      <dsp:txXfrm>
        <a:off x="0" y="3399124"/>
        <a:ext cx="3996927" cy="314640"/>
      </dsp:txXfrm>
    </dsp:sp>
    <dsp:sp modelId="{BD2CC3E0-DA28-475B-8D06-5D948DDA11A2}">
      <dsp:nvSpPr>
        <dsp:cNvPr id="0" name=""/>
        <dsp:cNvSpPr/>
      </dsp:nvSpPr>
      <dsp:spPr>
        <a:xfrm>
          <a:off x="0" y="3713764"/>
          <a:ext cx="3996927" cy="444600"/>
        </a:xfrm>
        <a:prstGeom prst="roundRect">
          <a:avLst/>
        </a:prstGeom>
        <a:solidFill>
          <a:schemeClr val="accent2">
            <a:hueOff val="3745215"/>
            <a:satOff val="-4671"/>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Reader</a:t>
          </a:r>
        </a:p>
      </dsp:txBody>
      <dsp:txXfrm>
        <a:off x="21704" y="3735468"/>
        <a:ext cx="3953519" cy="401192"/>
      </dsp:txXfrm>
    </dsp:sp>
    <dsp:sp modelId="{01077982-6871-41E0-B746-6CE99DA2E167}">
      <dsp:nvSpPr>
        <dsp:cNvPr id="0" name=""/>
        <dsp:cNvSpPr/>
      </dsp:nvSpPr>
      <dsp:spPr>
        <a:xfrm>
          <a:off x="0" y="415836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Free, View &amp; interact with Tableau worksheets</a:t>
          </a:r>
        </a:p>
      </dsp:txBody>
      <dsp:txXfrm>
        <a:off x="0" y="4158364"/>
        <a:ext cx="3996927" cy="314640"/>
      </dsp:txXfrm>
    </dsp:sp>
    <dsp:sp modelId="{947EE83A-8542-484D-B286-80413D4B8517}">
      <dsp:nvSpPr>
        <dsp:cNvPr id="0" name=""/>
        <dsp:cNvSpPr/>
      </dsp:nvSpPr>
      <dsp:spPr>
        <a:xfrm>
          <a:off x="0" y="4473004"/>
          <a:ext cx="3996927" cy="444600"/>
        </a:xfrm>
        <a:prstGeom prst="roundRec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Server</a:t>
          </a:r>
        </a:p>
      </dsp:txBody>
      <dsp:txXfrm>
        <a:off x="21704" y="4494708"/>
        <a:ext cx="3953519" cy="401192"/>
      </dsp:txXfrm>
    </dsp:sp>
    <dsp:sp modelId="{B59C8114-4FA6-421C-B328-B5244730CB7E}">
      <dsp:nvSpPr>
        <dsp:cNvPr id="0" name=""/>
        <dsp:cNvSpPr/>
      </dsp:nvSpPr>
      <dsp:spPr>
        <a:xfrm>
          <a:off x="0" y="4917604"/>
          <a:ext cx="3996927"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90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Can publish results to web &amp; restrict access</a:t>
          </a:r>
        </a:p>
      </dsp:txBody>
      <dsp:txXfrm>
        <a:off x="0" y="4917604"/>
        <a:ext cx="3996927" cy="314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0DC92-91F2-45F0-935C-24E77594FE60}">
      <dsp:nvSpPr>
        <dsp:cNvPr id="0" name=""/>
        <dsp:cNvSpPr/>
      </dsp:nvSpPr>
      <dsp:spPr>
        <a:xfrm>
          <a:off x="0" y="881681"/>
          <a:ext cx="4697730" cy="10845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Add data file (Apple)</a:t>
          </a:r>
        </a:p>
      </dsp:txBody>
      <dsp:txXfrm>
        <a:off x="52943" y="934624"/>
        <a:ext cx="4591844" cy="978653"/>
      </dsp:txXfrm>
    </dsp:sp>
    <dsp:sp modelId="{22824016-94BC-41F1-9283-51CBFC66B250}">
      <dsp:nvSpPr>
        <dsp:cNvPr id="0" name=""/>
        <dsp:cNvSpPr/>
      </dsp:nvSpPr>
      <dsp:spPr>
        <a:xfrm>
          <a:off x="0" y="2015180"/>
          <a:ext cx="4697730" cy="108453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[Adj Close] for the rows</a:t>
          </a:r>
          <a:br>
            <a:rPr lang="en-US" sz="1700" kern="1200"/>
          </a:br>
          <a:r>
            <a:rPr lang="en-US" sz="1700" kern="1200"/>
            <a:t>[Date] for the columns</a:t>
          </a:r>
        </a:p>
      </dsp:txBody>
      <dsp:txXfrm>
        <a:off x="52943" y="2068123"/>
        <a:ext cx="4591844" cy="978653"/>
      </dsp:txXfrm>
    </dsp:sp>
    <dsp:sp modelId="{CB761207-7D2E-481E-B241-835E5AB2C0AE}">
      <dsp:nvSpPr>
        <dsp:cNvPr id="0" name=""/>
        <dsp:cNvSpPr/>
      </dsp:nvSpPr>
      <dsp:spPr>
        <a:xfrm>
          <a:off x="0" y="3148680"/>
          <a:ext cx="4697730" cy="108453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Create moving average calculated field for the “center” line</a:t>
          </a:r>
        </a:p>
        <a:p>
          <a:pPr marL="0" lvl="0" indent="0" algn="l" defTabSz="755650">
            <a:lnSpc>
              <a:spcPct val="100000"/>
            </a:lnSpc>
            <a:spcBef>
              <a:spcPct val="0"/>
            </a:spcBef>
            <a:spcAft>
              <a:spcPct val="35000"/>
            </a:spcAft>
            <a:buNone/>
          </a:pPr>
          <a:r>
            <a:rPr lang="en-US" sz="1700" kern="1200"/>
            <a:t>	window_avg(avg([Close]),-[Period],0)</a:t>
          </a:r>
        </a:p>
      </dsp:txBody>
      <dsp:txXfrm>
        <a:off x="52943" y="3201623"/>
        <a:ext cx="4591844" cy="978653"/>
      </dsp:txXfrm>
    </dsp:sp>
    <dsp:sp modelId="{963C33AD-A86C-47BC-9C72-E84018B83498}">
      <dsp:nvSpPr>
        <dsp:cNvPr id="0" name=""/>
        <dsp:cNvSpPr/>
      </dsp:nvSpPr>
      <dsp:spPr>
        <a:xfrm>
          <a:off x="0" y="4282179"/>
          <a:ext cx="4697730" cy="1084539"/>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100000"/>
            </a:lnSpc>
            <a:spcBef>
              <a:spcPct val="0"/>
            </a:spcBef>
            <a:spcAft>
              <a:spcPct val="35000"/>
            </a:spcAft>
            <a:buNone/>
          </a:pPr>
          <a:r>
            <a:rPr lang="en-US" sz="1700" kern="1200"/>
            <a:t>Use the moving average of the standard deviation  calculated field to create “upper” and “lower” lines</a:t>
          </a:r>
        </a:p>
        <a:p>
          <a:pPr marL="0" lvl="0" indent="0" algn="l" defTabSz="755650">
            <a:lnSpc>
              <a:spcPct val="100000"/>
            </a:lnSpc>
            <a:spcBef>
              <a:spcPct val="0"/>
            </a:spcBef>
            <a:spcAft>
              <a:spcPct val="35000"/>
            </a:spcAft>
            <a:buNone/>
          </a:pPr>
          <a:r>
            <a:rPr lang="en-US" sz="1700" kern="1200"/>
            <a:t>	window_stdev(avg([Close]),-[Period],0)</a:t>
          </a:r>
        </a:p>
      </dsp:txBody>
      <dsp:txXfrm>
        <a:off x="52943" y="4335122"/>
        <a:ext cx="4591844" cy="9786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B8800-7362-4863-AB9B-9D1A2B8267FF}" type="datetimeFigureOut">
              <a:rPr lang="en-US" smtClean="0"/>
              <a:t>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0F0914-80CB-4055-B6AF-A12014C80948}" type="slidenum">
              <a:rPr lang="en-US" smtClean="0"/>
              <a:t>‹#›</a:t>
            </a:fld>
            <a:endParaRPr lang="en-US"/>
          </a:p>
        </p:txBody>
      </p:sp>
    </p:spTree>
    <p:extLst>
      <p:ext uri="{BB962C8B-B14F-4D97-AF65-F5344CB8AC3E}">
        <p14:creationId xmlns:p14="http://schemas.microsoft.com/office/powerpoint/2010/main" val="334961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ableausoftware.com/learn/tutorials/on-demand/bollinger-bands?signin=962a7c787ea7b4de028b50badd708c94"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B3271-43EC-448B-8E1B-DCCAF4A079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86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F0914-80CB-4055-B6AF-A12014C80948}" type="slidenum">
              <a:rPr lang="en-US" smtClean="0"/>
              <a:t>31</a:t>
            </a:fld>
            <a:endParaRPr lang="en-US"/>
          </a:p>
        </p:txBody>
      </p:sp>
    </p:spTree>
    <p:extLst>
      <p:ext uri="{BB962C8B-B14F-4D97-AF65-F5344CB8AC3E}">
        <p14:creationId xmlns:p14="http://schemas.microsoft.com/office/powerpoint/2010/main" val="2496844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http://www.tableausoftware.com/learn/tutorials/on-demand/bollinger-bands?signin=962a7c787ea7b4de028b50badd708c94</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32</a:t>
            </a:fld>
            <a:endParaRPr lang="en-US"/>
          </a:p>
        </p:txBody>
      </p:sp>
    </p:spTree>
    <p:extLst>
      <p:ext uri="{BB962C8B-B14F-4D97-AF65-F5344CB8AC3E}">
        <p14:creationId xmlns:p14="http://schemas.microsoft.com/office/powerpoint/2010/main" val="226111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Does</a:t>
            </a:r>
            <a:r>
              <a:rPr lang="en-US" baseline="0" dirty="0"/>
              <a:t> tableau seem useful?</a:t>
            </a:r>
          </a:p>
          <a:p>
            <a:pPr marL="171450" indent="-171450">
              <a:buFontTx/>
              <a:buChar char="-"/>
            </a:pPr>
            <a:r>
              <a:rPr lang="en-US" baseline="0" dirty="0"/>
              <a:t>Is there more you’d like to see?</a:t>
            </a:r>
          </a:p>
          <a:p>
            <a:pPr marL="171450" indent="-171450">
              <a:buFontTx/>
              <a:buChar char="-"/>
            </a:pPr>
            <a:r>
              <a:rPr lang="en-US" baseline="0" dirty="0"/>
              <a:t>Are these examples all lame?</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33</a:t>
            </a:fld>
            <a:endParaRPr lang="en-US"/>
          </a:p>
        </p:txBody>
      </p:sp>
    </p:spTree>
    <p:extLst>
      <p:ext uri="{BB962C8B-B14F-4D97-AF65-F5344CB8AC3E}">
        <p14:creationId xmlns:p14="http://schemas.microsoft.com/office/powerpoint/2010/main" val="1303679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70F0914-80CB-4055-B6AF-A12014C80948}" type="slidenum">
              <a:rPr lang="en-US" smtClean="0"/>
              <a:t>35</a:t>
            </a:fld>
            <a:endParaRPr lang="en-US"/>
          </a:p>
        </p:txBody>
      </p:sp>
    </p:spTree>
    <p:extLst>
      <p:ext uri="{BB962C8B-B14F-4D97-AF65-F5344CB8AC3E}">
        <p14:creationId xmlns:p14="http://schemas.microsoft.com/office/powerpoint/2010/main" val="260073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F0914-80CB-4055-B6AF-A12014C80948}" type="slidenum">
              <a:rPr lang="en-US" smtClean="0"/>
              <a:t>5</a:t>
            </a:fld>
            <a:endParaRPr lang="en-US"/>
          </a:p>
        </p:txBody>
      </p:sp>
    </p:spTree>
    <p:extLst>
      <p:ext uri="{BB962C8B-B14F-4D97-AF65-F5344CB8AC3E}">
        <p14:creationId xmlns:p14="http://schemas.microsoft.com/office/powerpoint/2010/main" val="372389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https://public.tableau.com/en-us/s/gallery/new-york-city-graffiti</a:t>
            </a:r>
          </a:p>
        </p:txBody>
      </p:sp>
      <p:sp>
        <p:nvSpPr>
          <p:cNvPr id="4" name="Slide Number Placeholder 3"/>
          <p:cNvSpPr>
            <a:spLocks noGrp="1"/>
          </p:cNvSpPr>
          <p:nvPr>
            <p:ph type="sldNum" sz="quarter" idx="10"/>
          </p:nvPr>
        </p:nvSpPr>
        <p:spPr/>
        <p:txBody>
          <a:bodyPr/>
          <a:lstStyle/>
          <a:p>
            <a:fld id="{170F0914-80CB-4055-B6AF-A12014C80948}" type="slidenum">
              <a:rPr lang="en-US" smtClean="0"/>
              <a:t>8</a:t>
            </a:fld>
            <a:endParaRPr lang="en-US"/>
          </a:p>
        </p:txBody>
      </p:sp>
    </p:spTree>
    <p:extLst>
      <p:ext uri="{BB962C8B-B14F-4D97-AF65-F5344CB8AC3E}">
        <p14:creationId xmlns:p14="http://schemas.microsoft.com/office/powerpoint/2010/main" val="135660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https://public.tableau.com/en-us/s/gallery/star-wars-sentiment-analysis</a:t>
            </a:r>
          </a:p>
        </p:txBody>
      </p:sp>
      <p:sp>
        <p:nvSpPr>
          <p:cNvPr id="4" name="Slide Number Placeholder 3"/>
          <p:cNvSpPr>
            <a:spLocks noGrp="1"/>
          </p:cNvSpPr>
          <p:nvPr>
            <p:ph type="sldNum" sz="quarter" idx="10"/>
          </p:nvPr>
        </p:nvSpPr>
        <p:spPr/>
        <p:txBody>
          <a:bodyPr/>
          <a:lstStyle/>
          <a:p>
            <a:fld id="{170F0914-80CB-4055-B6AF-A12014C80948}" type="slidenum">
              <a:rPr lang="en-US" smtClean="0"/>
              <a:t>9</a:t>
            </a:fld>
            <a:endParaRPr lang="en-US"/>
          </a:p>
        </p:txBody>
      </p:sp>
    </p:spTree>
    <p:extLst>
      <p:ext uri="{BB962C8B-B14F-4D97-AF65-F5344CB8AC3E}">
        <p14:creationId xmlns:p14="http://schemas.microsoft.com/office/powerpoint/2010/main" val="77072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https://public.tableau.com/en-us/s/gallery/ecological-footprint</a:t>
            </a:r>
          </a:p>
        </p:txBody>
      </p:sp>
      <p:sp>
        <p:nvSpPr>
          <p:cNvPr id="4" name="Slide Number Placeholder 3"/>
          <p:cNvSpPr>
            <a:spLocks noGrp="1"/>
          </p:cNvSpPr>
          <p:nvPr>
            <p:ph type="sldNum" sz="quarter" idx="10"/>
          </p:nvPr>
        </p:nvSpPr>
        <p:spPr/>
        <p:txBody>
          <a:bodyPr/>
          <a:lstStyle/>
          <a:p>
            <a:fld id="{170F0914-80CB-4055-B6AF-A12014C80948}" type="slidenum">
              <a:rPr lang="en-US" smtClean="0"/>
              <a:t>10</a:t>
            </a:fld>
            <a:endParaRPr lang="en-US"/>
          </a:p>
        </p:txBody>
      </p:sp>
    </p:spTree>
    <p:extLst>
      <p:ext uri="{BB962C8B-B14F-4D97-AF65-F5344CB8AC3E}">
        <p14:creationId xmlns:p14="http://schemas.microsoft.com/office/powerpoint/2010/main" val="361254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Show how to load weather</a:t>
            </a:r>
            <a:r>
              <a:rPr lang="en-US" baseline="0" dirty="0"/>
              <a:t> data file</a:t>
            </a:r>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11</a:t>
            </a:fld>
            <a:endParaRPr lang="en-US"/>
          </a:p>
        </p:txBody>
      </p:sp>
    </p:spTree>
    <p:extLst>
      <p:ext uri="{BB962C8B-B14F-4D97-AF65-F5344CB8AC3E}">
        <p14:creationId xmlns:p14="http://schemas.microsoft.com/office/powerpoint/2010/main" val="218094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F0914-80CB-4055-B6AF-A12014C80948}" type="slidenum">
              <a:rPr lang="en-US" smtClean="0"/>
              <a:t>22</a:t>
            </a:fld>
            <a:endParaRPr lang="en-US"/>
          </a:p>
        </p:txBody>
      </p:sp>
    </p:spTree>
    <p:extLst>
      <p:ext uri="{BB962C8B-B14F-4D97-AF65-F5344CB8AC3E}">
        <p14:creationId xmlns:p14="http://schemas.microsoft.com/office/powerpoint/2010/main" val="403734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Superstore</a:t>
            </a:r>
          </a:p>
          <a:p>
            <a:endParaRPr lang="en-US" dirty="0"/>
          </a:p>
          <a:p>
            <a:r>
              <a:rPr lang="en-US" dirty="0"/>
              <a:t>Close -&gt; Saved data sources</a:t>
            </a:r>
          </a:p>
          <a:p>
            <a:r>
              <a:rPr lang="en-US" dirty="0"/>
              <a:t>	- Sample – Superstore – English (extract)</a:t>
            </a:r>
          </a:p>
          <a:p>
            <a:endParaRPr lang="en-US" dirty="0"/>
          </a:p>
          <a:p>
            <a:r>
              <a:rPr lang="en-US" dirty="0"/>
              <a:t>BAR CHART</a:t>
            </a:r>
          </a:p>
          <a:p>
            <a:endParaRPr lang="en-US" dirty="0"/>
          </a:p>
          <a:p>
            <a:r>
              <a:rPr lang="en-US" dirty="0"/>
              <a:t>Sales as Rows</a:t>
            </a:r>
          </a:p>
          <a:p>
            <a:r>
              <a:rPr lang="en-US" dirty="0"/>
              <a:t>Product Category as Columns</a:t>
            </a:r>
          </a:p>
          <a:p>
            <a:r>
              <a:rPr lang="en-US" dirty="0"/>
              <a:t>Product</a:t>
            </a:r>
            <a:r>
              <a:rPr lang="en-US" baseline="0" dirty="0"/>
              <a:t> Department as Another Column</a:t>
            </a:r>
          </a:p>
          <a:p>
            <a:r>
              <a:rPr lang="en-US" baseline="0" dirty="0"/>
              <a:t>Replace Sub-Category with Product Region</a:t>
            </a:r>
          </a:p>
          <a:p>
            <a:r>
              <a:rPr lang="en-US" baseline="0" dirty="0"/>
              <a:t>Drag Product Region to </a:t>
            </a:r>
            <a:r>
              <a:rPr lang="en-US" baseline="0" dirty="0" err="1"/>
              <a:t>Colour</a:t>
            </a:r>
            <a:endParaRPr lang="en-US" baseline="0" dirty="0"/>
          </a:p>
          <a:p>
            <a:r>
              <a:rPr lang="en-US" baseline="0" dirty="0"/>
              <a:t>Name Sheet Bar Chart</a:t>
            </a:r>
          </a:p>
        </p:txBody>
      </p:sp>
      <p:sp>
        <p:nvSpPr>
          <p:cNvPr id="4" name="Slide Number Placeholder 3"/>
          <p:cNvSpPr>
            <a:spLocks noGrp="1"/>
          </p:cNvSpPr>
          <p:nvPr>
            <p:ph type="sldNum" sz="quarter" idx="10"/>
          </p:nvPr>
        </p:nvSpPr>
        <p:spPr/>
        <p:txBody>
          <a:bodyPr/>
          <a:lstStyle/>
          <a:p>
            <a:fld id="{170F0914-80CB-4055-B6AF-A12014C80948}" type="slidenum">
              <a:rPr lang="en-US" smtClean="0"/>
              <a:t>24</a:t>
            </a:fld>
            <a:endParaRPr lang="en-US"/>
          </a:p>
        </p:txBody>
      </p:sp>
    </p:spTree>
    <p:extLst>
      <p:ext uri="{BB962C8B-B14F-4D97-AF65-F5344CB8AC3E}">
        <p14:creationId xmlns:p14="http://schemas.microsoft.com/office/powerpoint/2010/main" val="115050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Duplicate Sheet and then try things on the Show Me panel.</a:t>
            </a:r>
          </a:p>
          <a:p>
            <a:r>
              <a:rPr lang="en-US" baseline="0" dirty="0"/>
              <a:t>Go to Tree Map</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TREE MAP</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that size and </a:t>
            </a:r>
            <a:r>
              <a:rPr lang="en-US" dirty="0" err="1"/>
              <a:t>colour</a:t>
            </a:r>
            <a:r>
              <a:rPr lang="en-US" dirty="0"/>
              <a:t> are both sales.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Labels display the Category and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Now let’s look at profit . . . Drag profit to </a:t>
            </a:r>
            <a:r>
              <a:rPr lang="en-US" dirty="0" err="1"/>
              <a:t>colour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Edit the </a:t>
            </a:r>
            <a:r>
              <a:rPr lang="en-US" dirty="0" err="1"/>
              <a:t>colour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Back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Add Sales label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FILLED WORLD MAP</a:t>
            </a:r>
          </a:p>
          <a:p>
            <a:endParaRPr lang="en-US" dirty="0"/>
          </a:p>
          <a:p>
            <a:r>
              <a:rPr lang="en-US" dirty="0"/>
              <a:t>Now try dragging Measures-&gt;</a:t>
            </a:r>
            <a:r>
              <a:rPr lang="en-US" baseline="0" dirty="0"/>
              <a:t>Supplier to </a:t>
            </a:r>
            <a:r>
              <a:rPr lang="en-US" baseline="0" dirty="0" err="1"/>
              <a:t>Colour</a:t>
            </a:r>
            <a:endParaRPr lang="en-US" baseline="0" dirty="0"/>
          </a:p>
          <a:p>
            <a:r>
              <a:rPr lang="en-US" baseline="0" dirty="0"/>
              <a:t>Or try dragging Region to </a:t>
            </a:r>
            <a:r>
              <a:rPr lang="en-US" baseline="0" dirty="0" err="1"/>
              <a:t>Colour</a:t>
            </a:r>
            <a:endParaRPr lang="en-US" baseline="0" dirty="0"/>
          </a:p>
          <a:p>
            <a:r>
              <a:rPr lang="en-US" baseline="0" dirty="0"/>
              <a:t>Then also drag Region to Label</a:t>
            </a:r>
          </a:p>
          <a:p>
            <a:endParaRPr lang="en-US" baseline="0" dirty="0"/>
          </a:p>
          <a:p>
            <a:r>
              <a:rPr lang="en-US" baseline="0" dirty="0"/>
              <a:t>Try Excluding</a:t>
            </a:r>
          </a:p>
          <a:p>
            <a:r>
              <a:rPr lang="en-US" baseline="0" dirty="0"/>
              <a:t>Try Back &amp; Forward Arrows</a:t>
            </a:r>
          </a:p>
          <a:p>
            <a:endParaRPr lang="en-US" baseline="0" dirty="0"/>
          </a:p>
          <a:p>
            <a:r>
              <a:rPr lang="en-US" baseline="0" dirty="0"/>
              <a:t>Now lets create a map:</a:t>
            </a:r>
          </a:p>
          <a:p>
            <a:r>
              <a:rPr lang="en-US" baseline="0" dirty="0"/>
              <a:t>Create another sheet</a:t>
            </a:r>
          </a:p>
          <a:p>
            <a:r>
              <a:rPr lang="en-US" baseline="0" dirty="0"/>
              <a:t>Holding the control key select Mapping items-&gt;Country/Region and Profit</a:t>
            </a:r>
          </a:p>
          <a:p>
            <a:r>
              <a:rPr lang="en-US" baseline="0" dirty="0"/>
              <a:t>Then on the Show Me panel pick the filled map</a:t>
            </a:r>
          </a:p>
          <a:p>
            <a:endParaRPr lang="en-US" baseline="0" dirty="0"/>
          </a:p>
          <a:p>
            <a:r>
              <a:rPr lang="en-US" baseline="0" dirty="0"/>
              <a:t>Now let’s introduce a point for interaction with a filter</a:t>
            </a:r>
          </a:p>
          <a:p>
            <a:r>
              <a:rPr lang="en-US" baseline="0" dirty="0"/>
              <a:t>Right click the product category dimension and select show quick filter</a:t>
            </a:r>
          </a:p>
          <a:p>
            <a:r>
              <a:rPr lang="en-US" baseline="0" dirty="0"/>
              <a:t>On the right side we can now look at profit for different categories of item &amp; the map updates to show the correct measures</a:t>
            </a:r>
          </a:p>
          <a:p>
            <a:endParaRPr lang="en-US" baseline="0" dirty="0"/>
          </a:p>
          <a:p>
            <a:r>
              <a:rPr lang="en-US" baseline="0" dirty="0"/>
              <a:t>SCATTERPLOT</a:t>
            </a:r>
          </a:p>
          <a:p>
            <a:endParaRPr lang="en-US" baseline="0" dirty="0"/>
          </a:p>
          <a:p>
            <a:r>
              <a:rPr lang="en-US" baseline="0" dirty="0"/>
              <a:t>Another new sheet</a:t>
            </a:r>
          </a:p>
          <a:p>
            <a:r>
              <a:rPr lang="en-US" baseline="0" dirty="0"/>
              <a:t>Profit </a:t>
            </a:r>
            <a:r>
              <a:rPr lang="en-US" baseline="0" dirty="0" err="1"/>
              <a:t>vs</a:t>
            </a:r>
            <a:r>
              <a:rPr lang="en-US" baseline="0" dirty="0"/>
              <a:t> Sales</a:t>
            </a:r>
          </a:p>
          <a:p>
            <a:r>
              <a:rPr lang="en-US" baseline="0" dirty="0"/>
              <a:t>Region to </a:t>
            </a:r>
            <a:r>
              <a:rPr lang="en-US" baseline="0" dirty="0" err="1"/>
              <a:t>Colour</a:t>
            </a:r>
            <a:endParaRPr lang="en-US" baseline="0" dirty="0"/>
          </a:p>
          <a:p>
            <a:r>
              <a:rPr lang="en-US" baseline="0" dirty="0"/>
              <a:t>Category to Shape</a:t>
            </a:r>
          </a:p>
          <a:p>
            <a:r>
              <a:rPr lang="en-US" baseline="0" dirty="0"/>
              <a:t>Right now everything is summarized to Category/Region . . . We can get down to customers by dragging customer name to detail</a:t>
            </a:r>
          </a:p>
          <a:p>
            <a:r>
              <a:rPr lang="en-US" baseline="0" dirty="0"/>
              <a:t>Then add profit to label</a:t>
            </a:r>
          </a:p>
          <a:p>
            <a:r>
              <a:rPr lang="en-US" baseline="0" dirty="0"/>
              <a:t>Lastly, let’s try a trend line, right click and trend line</a:t>
            </a:r>
          </a:p>
        </p:txBody>
      </p:sp>
      <p:sp>
        <p:nvSpPr>
          <p:cNvPr id="4" name="Slide Number Placeholder 3"/>
          <p:cNvSpPr>
            <a:spLocks noGrp="1"/>
          </p:cNvSpPr>
          <p:nvPr>
            <p:ph type="sldNum" sz="quarter" idx="10"/>
          </p:nvPr>
        </p:nvSpPr>
        <p:spPr/>
        <p:txBody>
          <a:bodyPr/>
          <a:lstStyle/>
          <a:p>
            <a:fld id="{170F0914-80CB-4055-B6AF-A12014C80948}" type="slidenum">
              <a:rPr lang="en-US" smtClean="0"/>
              <a:t>25</a:t>
            </a:fld>
            <a:endParaRPr lang="en-US"/>
          </a:p>
        </p:txBody>
      </p:sp>
    </p:spTree>
    <p:extLst>
      <p:ext uri="{BB962C8B-B14F-4D97-AF65-F5344CB8AC3E}">
        <p14:creationId xmlns:p14="http://schemas.microsoft.com/office/powerpoint/2010/main" val="12598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5EC49B-DA4A-4E92-9566-9673BE558A5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85442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50159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2164794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7" indent="0" algn="ctr">
              <a:buNone/>
              <a:defRPr sz="1500"/>
            </a:lvl2pPr>
            <a:lvl3pPr marL="685773" indent="0" algn="ctr">
              <a:buNone/>
              <a:defRPr sz="1350"/>
            </a:lvl3pPr>
            <a:lvl4pPr marL="1028659" indent="0" algn="ctr">
              <a:buNone/>
              <a:defRPr sz="1200"/>
            </a:lvl4pPr>
            <a:lvl5pPr marL="1371545" indent="0" algn="ctr">
              <a:buNone/>
              <a:defRPr sz="1200"/>
            </a:lvl5pPr>
            <a:lvl6pPr marL="1714432" indent="0" algn="ctr">
              <a:buNone/>
              <a:defRPr sz="1200"/>
            </a:lvl6pPr>
            <a:lvl7pPr marL="2057318" indent="0" algn="ctr">
              <a:buNone/>
              <a:defRPr sz="1200"/>
            </a:lvl7pPr>
            <a:lvl8pPr marL="2400204" indent="0" algn="ctr">
              <a:buNone/>
              <a:defRPr sz="1200"/>
            </a:lvl8pPr>
            <a:lvl9pPr marL="2743091"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2025-01-07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91062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2025-01-07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69604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7" indent="0">
              <a:buNone/>
              <a:defRPr sz="1500">
                <a:solidFill>
                  <a:schemeClr val="tx1">
                    <a:tint val="75000"/>
                  </a:schemeClr>
                </a:solidFill>
              </a:defRPr>
            </a:lvl2pPr>
            <a:lvl3pPr marL="685773" indent="0">
              <a:buNone/>
              <a:defRPr sz="1350">
                <a:solidFill>
                  <a:schemeClr val="tx1">
                    <a:tint val="75000"/>
                  </a:schemeClr>
                </a:solidFill>
              </a:defRPr>
            </a:lvl3pPr>
            <a:lvl4pPr marL="1028659" indent="0">
              <a:buNone/>
              <a:defRPr sz="1200">
                <a:solidFill>
                  <a:schemeClr val="tx1">
                    <a:tint val="75000"/>
                  </a:schemeClr>
                </a:solidFill>
              </a:defRPr>
            </a:lvl4pPr>
            <a:lvl5pPr marL="1371545" indent="0">
              <a:buNone/>
              <a:defRPr sz="1200">
                <a:solidFill>
                  <a:schemeClr val="tx1">
                    <a:tint val="75000"/>
                  </a:schemeClr>
                </a:solidFill>
              </a:defRPr>
            </a:lvl5pPr>
            <a:lvl6pPr marL="1714432" indent="0">
              <a:buNone/>
              <a:defRPr sz="1200">
                <a:solidFill>
                  <a:schemeClr val="tx1">
                    <a:tint val="75000"/>
                  </a:schemeClr>
                </a:solidFill>
              </a:defRPr>
            </a:lvl6pPr>
            <a:lvl7pPr marL="2057318" indent="0">
              <a:buNone/>
              <a:defRPr sz="1200">
                <a:solidFill>
                  <a:schemeClr val="tx1">
                    <a:tint val="75000"/>
                  </a:schemeClr>
                </a:solidFill>
              </a:defRPr>
            </a:lvl7pPr>
            <a:lvl8pPr marL="2400204" indent="0">
              <a:buNone/>
              <a:defRPr sz="1200">
                <a:solidFill>
                  <a:schemeClr val="tx1">
                    <a:tint val="75000"/>
                  </a:schemeClr>
                </a:solidFill>
              </a:defRPr>
            </a:lvl8pPr>
            <a:lvl9pPr marL="274309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F2E9EE-98E9-453F-9F47-D8B5976D1CBA}" type="datetimeFigureOut">
              <a:rPr lang="en-CA" smtClean="0"/>
              <a:t>2025-01-07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19597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2E9EE-98E9-453F-9F47-D8B5976D1CBA}" type="datetimeFigureOut">
              <a:rPr lang="en-CA" smtClean="0"/>
              <a:t>2025-01-07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48992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6"/>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F2E9EE-98E9-453F-9F47-D8B5976D1CBA}" type="datetimeFigureOut">
              <a:rPr lang="en-CA" smtClean="0"/>
              <a:t>2025-01-07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580097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F2E9EE-98E9-453F-9F47-D8B5976D1CBA}" type="datetimeFigureOut">
              <a:rPr lang="en-CA" smtClean="0"/>
              <a:t>2025-01-07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3615056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2E9EE-98E9-453F-9F47-D8B5976D1CBA}" type="datetimeFigureOut">
              <a:rPr lang="en-CA" smtClean="0"/>
              <a:t>2025-01-07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76927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F2E9EE-98E9-453F-9F47-D8B5976D1CBA}" type="datetimeFigureOut">
              <a:rPr lang="en-CA" smtClean="0"/>
              <a:t>2025-01-07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8095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5EC49B-DA4A-4E92-9566-9673BE558A5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008651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87" indent="0">
              <a:buNone/>
              <a:defRPr sz="1050"/>
            </a:lvl2pPr>
            <a:lvl3pPr marL="685773" indent="0">
              <a:buNone/>
              <a:defRPr sz="900"/>
            </a:lvl3pPr>
            <a:lvl4pPr marL="1028659" indent="0">
              <a:buNone/>
              <a:defRPr sz="750"/>
            </a:lvl4pPr>
            <a:lvl5pPr marL="1371545" indent="0">
              <a:buNone/>
              <a:defRPr sz="750"/>
            </a:lvl5pPr>
            <a:lvl6pPr marL="1714432" indent="0">
              <a:buNone/>
              <a:defRPr sz="750"/>
            </a:lvl6pPr>
            <a:lvl7pPr marL="2057318" indent="0">
              <a:buNone/>
              <a:defRPr sz="750"/>
            </a:lvl7pPr>
            <a:lvl8pPr marL="2400204" indent="0">
              <a:buNone/>
              <a:defRPr sz="750"/>
            </a:lvl8pPr>
            <a:lvl9pPr marL="2743091"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FF2E9EE-98E9-453F-9F47-D8B5976D1CBA}" type="datetimeFigureOut">
              <a:rPr lang="en-CA" smtClean="0"/>
              <a:t>2025-01-07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2774598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2025-01-07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801876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F2E9EE-98E9-453F-9F47-D8B5976D1CBA}" type="datetimeFigureOut">
              <a:rPr lang="en-CA" smtClean="0"/>
              <a:t>2025-01-07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6A7CFD-0B9C-4F27-867E-7703DBA11243}" type="slidenum">
              <a:rPr lang="en-CA" smtClean="0"/>
              <a:t>‹#›</a:t>
            </a:fld>
            <a:endParaRPr lang="en-CA"/>
          </a:p>
        </p:txBody>
      </p:sp>
    </p:spTree>
    <p:extLst>
      <p:ext uri="{BB962C8B-B14F-4D97-AF65-F5344CB8AC3E}">
        <p14:creationId xmlns:p14="http://schemas.microsoft.com/office/powerpoint/2010/main" val="1004966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5309F-212D-8BFA-F224-9D944BE3761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07E1E9-FDCE-42C8-8A21-EAB2896FAD1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04E3AC8-32C5-78C7-9533-E350B6EFBC7A}"/>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717223D7-E850-5DA7-74C0-6FC07375E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96E4D-A010-A042-80B8-F4CD5FF973B7}"/>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104796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636A-3F8E-DEBA-CB90-D843C0A89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4ED1A8-42F1-151E-E01C-26C185FFF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09923-AD20-3C16-B9D6-01F44D46B182}"/>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7A275769-2194-3279-B44E-EC45ADBE5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187D4-DCA9-D11B-AE76-5C7CAD719613}"/>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980077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ABD0-86FB-4500-88B0-54A720DEE67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26B5DB-BF86-5608-439B-64D05E37CE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17A38-DD37-293F-9026-5F2B70BA518A}"/>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5269960A-FA60-3B5F-FDC1-149D75A32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B87D2A-BD53-992B-083E-114DFAFD8F35}"/>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3784516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B8B7-00D3-0B81-9B23-C4E13B416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84B6E-B853-692F-996A-6870929148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6DBC53-A87C-514A-E9AE-D0DC99143E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C4DC02-825B-5EA4-CDF6-93430D29980D}"/>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6" name="Footer Placeholder 5">
            <a:extLst>
              <a:ext uri="{FF2B5EF4-FFF2-40B4-BE49-F238E27FC236}">
                <a16:creationId xmlns:a16="http://schemas.microsoft.com/office/drawing/2014/main" id="{80B6229F-4431-86CB-5269-D2C8AFCE68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BF5F5-7F08-748A-FE4F-0A0298C33D54}"/>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4219143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8B1E-F9C5-5FC8-DE81-8B66254CF19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099ADD-9A01-B9A3-7DF4-8F15451E8FB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5FCF7-5AA9-871E-AFDC-C611D8BDC10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92A88D-89B7-80E4-655F-C026C29D28B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581356-F3E2-119B-13DF-44CB5A3588E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89F02-6805-015A-5C0F-19D19432B7B5}"/>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8" name="Footer Placeholder 7">
            <a:extLst>
              <a:ext uri="{FF2B5EF4-FFF2-40B4-BE49-F238E27FC236}">
                <a16:creationId xmlns:a16="http://schemas.microsoft.com/office/drawing/2014/main" id="{D2EB7727-7B36-D34A-A925-A1D3021FBF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6A01B-71E7-5535-5E02-CD9FEFF60C6A}"/>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342869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6F45-C244-B3B0-FEAC-EF59980313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7835E2-C42A-1A0E-C286-16579A8D3F23}"/>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4" name="Footer Placeholder 3">
            <a:extLst>
              <a:ext uri="{FF2B5EF4-FFF2-40B4-BE49-F238E27FC236}">
                <a16:creationId xmlns:a16="http://schemas.microsoft.com/office/drawing/2014/main" id="{5A2637F2-5CF0-832B-D2DE-33D194DA38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72B452-BE93-0394-55A8-E6B2886ADF17}"/>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744176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37947-3D21-FA51-C26F-1CA1ABD1F7D5}"/>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3" name="Footer Placeholder 2">
            <a:extLst>
              <a:ext uri="{FF2B5EF4-FFF2-40B4-BE49-F238E27FC236}">
                <a16:creationId xmlns:a16="http://schemas.microsoft.com/office/drawing/2014/main" id="{66E8FC5D-B431-C8AE-0465-5F149ED763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B679FD-3F97-5455-E34F-1401453E8015}"/>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411324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5EC49B-DA4A-4E92-9566-9673BE558A5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765268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2B07-620F-D388-5DE2-092C22FBD3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D0367E0-14C4-A022-7DB0-F1EBE16B65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A0EB9B-E0C9-5778-D656-5754653A0A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CF1D63-21F8-CF1B-1059-D9B5F89C7C24}"/>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6" name="Footer Placeholder 5">
            <a:extLst>
              <a:ext uri="{FF2B5EF4-FFF2-40B4-BE49-F238E27FC236}">
                <a16:creationId xmlns:a16="http://schemas.microsoft.com/office/drawing/2014/main" id="{5A45A1EA-6D33-01FC-0C85-0E9E3619A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3F32D-104C-7C2E-BE30-81E048B1D914}"/>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360814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DFEC-1F05-8A19-4445-20D887C75E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77EA3CF-FC66-F2C5-A7A6-7AF9BD9E7C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6D2D29-FF1C-D7FC-466C-4C89B17283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8E7DFB-6E79-41D7-C304-DCF5B5C79838}"/>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6" name="Footer Placeholder 5">
            <a:extLst>
              <a:ext uri="{FF2B5EF4-FFF2-40B4-BE49-F238E27FC236}">
                <a16:creationId xmlns:a16="http://schemas.microsoft.com/office/drawing/2014/main" id="{3A8275D9-2D8B-1FC5-8863-C4CEC09D13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BDD17-3C48-67D2-AC8D-CE5623823DFB}"/>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21360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51FD-A5F1-8FE3-9CCC-007FC3CB9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0D823-D9A3-0FA2-0655-ADBFB9E97D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45E2-D26E-B368-4C35-CD194A2388A9}"/>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5CA72719-AB0B-2CBB-C4AB-5F8A40F4A5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EFC21-06D6-A332-CCA5-61DB11A02F86}"/>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881998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027823-E89F-05B1-14AA-3DCB2ACDA53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AE6A23-530A-7187-8E09-F04990BD60D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CFE17-1F26-8192-6001-C3AD751F3CAB}"/>
              </a:ext>
            </a:extLst>
          </p:cNvPr>
          <p:cNvSpPr>
            <a:spLocks noGrp="1"/>
          </p:cNvSpPr>
          <p:nvPr>
            <p:ph type="dt" sz="half" idx="10"/>
          </p:nvPr>
        </p:nvSpPr>
        <p:spPr/>
        <p:txBody>
          <a:body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2F177752-90FD-FB40-EA30-A0EB9D0EF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C257F-8028-3C2E-4812-DE11B3D780C2}"/>
              </a:ext>
            </a:extLst>
          </p:cNvPr>
          <p:cNvSpPr>
            <a:spLocks noGrp="1"/>
          </p:cNvSpPr>
          <p:nvPr>
            <p:ph type="sldNum" sz="quarter" idx="12"/>
          </p:nvPr>
        </p:nvSpPr>
        <p:spPr/>
        <p:txBody>
          <a:bodyPr/>
          <a:lstStyle/>
          <a:p>
            <a:fld id="{78EBFEF3-7B6A-41B3-A278-339C39969360}" type="slidenum">
              <a:rPr lang="en-US" smtClean="0"/>
              <a:t>‹#›</a:t>
            </a:fld>
            <a:endParaRPr lang="en-US"/>
          </a:p>
        </p:txBody>
      </p:sp>
    </p:spTree>
    <p:extLst>
      <p:ext uri="{BB962C8B-B14F-4D97-AF65-F5344CB8AC3E}">
        <p14:creationId xmlns:p14="http://schemas.microsoft.com/office/powerpoint/2010/main" val="253829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5EC49B-DA4A-4E92-9566-9673BE558A56}"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20118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5EC49B-DA4A-4E92-9566-9673BE558A56}"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70233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5EC49B-DA4A-4E92-9566-9673BE558A56}"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313067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C49B-DA4A-4E92-9566-9673BE558A56}"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28191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C49B-DA4A-4E92-9566-9673BE558A56}"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108934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5EC49B-DA4A-4E92-9566-9673BE558A56}"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4D15-9C17-45B3-984C-7B648013C59A}" type="slidenum">
              <a:rPr lang="en-US" smtClean="0"/>
              <a:t>‹#›</a:t>
            </a:fld>
            <a:endParaRPr lang="en-US"/>
          </a:p>
        </p:txBody>
      </p:sp>
    </p:spTree>
    <p:extLst>
      <p:ext uri="{BB962C8B-B14F-4D97-AF65-F5344CB8AC3E}">
        <p14:creationId xmlns:p14="http://schemas.microsoft.com/office/powerpoint/2010/main" val="47376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2000">
              <a:schemeClr val="bg1">
                <a:lumMod val="75000"/>
                <a:alpha val="44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EC49B-DA4A-4E92-9566-9673BE558A56}" type="datetimeFigureOut">
              <a:rPr lang="en-US" smtClean="0"/>
              <a:t>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D4D15-9C17-45B3-984C-7B648013C59A}" type="slidenum">
              <a:rPr lang="en-US" smtClean="0"/>
              <a:t>‹#›</a:t>
            </a:fld>
            <a:endParaRPr lang="en-US"/>
          </a:p>
        </p:txBody>
      </p:sp>
    </p:spTree>
    <p:extLst>
      <p:ext uri="{BB962C8B-B14F-4D97-AF65-F5344CB8AC3E}">
        <p14:creationId xmlns:p14="http://schemas.microsoft.com/office/powerpoint/2010/main" val="19905370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F2E9EE-98E9-453F-9F47-D8B5976D1CBA}" type="datetimeFigureOut">
              <a:rPr lang="en-CA" smtClean="0"/>
              <a:t>2025-01-07</a:t>
            </a:fld>
            <a:endParaRPr lang="en-CA"/>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6A7CFD-0B9C-4F27-867E-7703DBA11243}" type="slidenum">
              <a:rPr lang="en-CA" smtClean="0"/>
              <a:t>‹#›</a:t>
            </a:fld>
            <a:endParaRPr lang="en-CA"/>
          </a:p>
        </p:txBody>
      </p:sp>
    </p:spTree>
    <p:extLst>
      <p:ext uri="{BB962C8B-B14F-4D97-AF65-F5344CB8AC3E}">
        <p14:creationId xmlns:p14="http://schemas.microsoft.com/office/powerpoint/2010/main" val="34676595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77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3" indent="-171443" algn="l" defTabSz="68577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9" indent="-171443" algn="l" defTabSz="68577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16" indent="-171443" algn="l" defTabSz="68577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02"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8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3"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7"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1" algn="l" defTabSz="68577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DB4E4-6941-ABF4-1582-12BC3F70F1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E681C0-40A8-2F4C-6720-4B6067E55F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BB8D0-7E06-9C39-DF62-AE7E0E1C8EF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F9CBA-D3F1-4924-BC54-BDBC49CE866F}" type="datetimeFigureOut">
              <a:rPr lang="en-US" smtClean="0"/>
              <a:t>1/7/2025</a:t>
            </a:fld>
            <a:endParaRPr lang="en-US"/>
          </a:p>
        </p:txBody>
      </p:sp>
      <p:sp>
        <p:nvSpPr>
          <p:cNvPr id="5" name="Footer Placeholder 4">
            <a:extLst>
              <a:ext uri="{FF2B5EF4-FFF2-40B4-BE49-F238E27FC236}">
                <a16:creationId xmlns:a16="http://schemas.microsoft.com/office/drawing/2014/main" id="{CAC48F35-9A19-EAA3-8D5F-BDAE83A4A30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A089D4-C4D2-7383-4465-139D811DB1D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EBFEF3-7B6A-41B3-A278-339C39969360}" type="slidenum">
              <a:rPr lang="en-US" smtClean="0"/>
              <a:t>‹#›</a:t>
            </a:fld>
            <a:endParaRPr lang="en-US"/>
          </a:p>
        </p:txBody>
      </p:sp>
    </p:spTree>
    <p:extLst>
      <p:ext uri="{BB962C8B-B14F-4D97-AF65-F5344CB8AC3E}">
        <p14:creationId xmlns:p14="http://schemas.microsoft.com/office/powerpoint/2010/main" val="19765961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brosz.ca/tableau/apple%20stock.cs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tableau.com/learn/trai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tableausoftware.com/public/community/viz-of-the-day" TargetMode="External"/><Relationship Id="rId4" Type="http://schemas.openxmlformats.org/officeDocument/2006/relationships/hyperlink" Target="https://www.linkedin.com/learn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tableau.com/academic/"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 name="Picture 6" descr="Abstract particle graph background">
            <a:extLst>
              <a:ext uri="{FF2B5EF4-FFF2-40B4-BE49-F238E27FC236}">
                <a16:creationId xmlns:a16="http://schemas.microsoft.com/office/drawing/2014/main" id="{79487246-3599-091E-6490-AAB5CA2BA4BC}"/>
              </a:ext>
            </a:extLst>
          </p:cNvPr>
          <p:cNvPicPr>
            <a:picLocks noChangeAspect="1"/>
          </p:cNvPicPr>
          <p:nvPr/>
        </p:nvPicPr>
        <p:blipFill rotWithShape="1">
          <a:blip r:embed="rId2">
            <a:alphaModFix amt="60000"/>
          </a:blip>
          <a:srcRect l="11000" r="-1" b="-1"/>
          <a:stretch/>
        </p:blipFill>
        <p:spPr>
          <a:xfrm>
            <a:off x="20" y="10"/>
            <a:ext cx="9143980" cy="6857990"/>
          </a:xfrm>
          <a:prstGeom prst="rect">
            <a:avLst/>
          </a:prstGeom>
        </p:spPr>
      </p:pic>
      <p:sp>
        <p:nvSpPr>
          <p:cNvPr id="4" name="Title 3">
            <a:extLst>
              <a:ext uri="{FF2B5EF4-FFF2-40B4-BE49-F238E27FC236}">
                <a16:creationId xmlns:a16="http://schemas.microsoft.com/office/drawing/2014/main" id="{D64A2060-2F4F-4791-B243-5F54B9956527}"/>
              </a:ext>
            </a:extLst>
          </p:cNvPr>
          <p:cNvSpPr>
            <a:spLocks noGrp="1"/>
          </p:cNvSpPr>
          <p:nvPr>
            <p:ph type="ctrTitle"/>
          </p:nvPr>
        </p:nvSpPr>
        <p:spPr>
          <a:xfrm>
            <a:off x="898635" y="1122363"/>
            <a:ext cx="7346728" cy="2220775"/>
          </a:xfrm>
        </p:spPr>
        <p:txBody>
          <a:bodyPr>
            <a:normAutofit/>
          </a:bodyPr>
          <a:lstStyle/>
          <a:p>
            <a:r>
              <a:rPr lang="en-CA" sz="4500" dirty="0">
                <a:solidFill>
                  <a:srgbClr val="FFFFFF"/>
                </a:solidFill>
                <a:effectLst>
                  <a:outerShdw blurRad="38100" dist="38100" dir="2700000" algn="tl">
                    <a:srgbClr val="000000">
                      <a:alpha val="43137"/>
                    </a:srgbClr>
                  </a:outerShdw>
                </a:effectLst>
              </a:rPr>
              <a:t>Data Visualization with </a:t>
            </a:r>
            <a:r>
              <a:rPr lang="en-CA" sz="6000" b="1" dirty="0">
                <a:solidFill>
                  <a:srgbClr val="FFFFFF"/>
                </a:solidFill>
                <a:effectLst>
                  <a:outerShdw blurRad="38100" dist="38100" dir="2700000" algn="tl">
                    <a:srgbClr val="000000">
                      <a:alpha val="43137"/>
                    </a:srgbClr>
                  </a:outerShdw>
                </a:effectLst>
              </a:rPr>
              <a:t>Tableau</a:t>
            </a:r>
            <a:endParaRPr lang="en-CA" sz="4500" b="1" dirty="0">
              <a:solidFill>
                <a:srgbClr val="FFFFFF"/>
              </a:solidFill>
              <a:effectLst>
                <a:outerShdw blurRad="38100" dist="38100" dir="2700000" algn="tl">
                  <a:srgbClr val="000000">
                    <a:alpha val="43137"/>
                  </a:srgbClr>
                </a:outerShdw>
              </a:effectLst>
            </a:endParaRPr>
          </a:p>
        </p:txBody>
      </p:sp>
      <p:sp>
        <p:nvSpPr>
          <p:cNvPr id="5" name="Subtitle 4">
            <a:extLst>
              <a:ext uri="{FF2B5EF4-FFF2-40B4-BE49-F238E27FC236}">
                <a16:creationId xmlns:a16="http://schemas.microsoft.com/office/drawing/2014/main" id="{51471669-E22E-4E0D-A812-05BECA5FC2B0}"/>
              </a:ext>
            </a:extLst>
          </p:cNvPr>
          <p:cNvSpPr>
            <a:spLocks noGrp="1"/>
          </p:cNvSpPr>
          <p:nvPr>
            <p:ph type="subTitle" idx="1"/>
          </p:nvPr>
        </p:nvSpPr>
        <p:spPr>
          <a:xfrm>
            <a:off x="533400" y="4800600"/>
            <a:ext cx="8382000" cy="1828799"/>
          </a:xfrm>
          <a:solidFill>
            <a:srgbClr val="111A26">
              <a:alpha val="38824"/>
            </a:srgbClr>
          </a:solidFill>
        </p:spPr>
        <p:txBody>
          <a:bodyPr numCol="1">
            <a:normAutofit/>
          </a:bodyPr>
          <a:lstStyle/>
          <a:p>
            <a:pPr>
              <a:lnSpc>
                <a:spcPct val="90000"/>
              </a:lnSpc>
            </a:pPr>
            <a:r>
              <a:rPr lang="en-CA" sz="2000" dirty="0">
                <a:solidFill>
                  <a:srgbClr val="FFFFFF"/>
                </a:solidFill>
                <a:effectLst>
                  <a:outerShdw blurRad="38100" dist="38100" dir="2700000" algn="tl">
                    <a:srgbClr val="000000">
                      <a:alpha val="43137"/>
                    </a:srgbClr>
                  </a:outerShdw>
                </a:effectLst>
              </a:rPr>
              <a:t>John Brosz, PhD </a:t>
            </a:r>
          </a:p>
          <a:p>
            <a:pPr>
              <a:lnSpc>
                <a:spcPct val="90000"/>
              </a:lnSpc>
            </a:pPr>
            <a:r>
              <a:rPr lang="en-CA" sz="2000" dirty="0">
                <a:solidFill>
                  <a:srgbClr val="FFFFFF"/>
                </a:solidFill>
                <a:effectLst>
                  <a:outerShdw blurRad="38100" dist="38100" dir="2700000" algn="tl">
                    <a:srgbClr val="000000">
                      <a:alpha val="43137"/>
                    </a:srgbClr>
                  </a:outerShdw>
                </a:effectLst>
              </a:rPr>
              <a:t>Data and  Visualization Curator</a:t>
            </a:r>
          </a:p>
          <a:p>
            <a:pPr>
              <a:lnSpc>
                <a:spcPct val="90000"/>
              </a:lnSpc>
            </a:pPr>
            <a:r>
              <a:rPr lang="en-CA" sz="2000" dirty="0">
                <a:solidFill>
                  <a:srgbClr val="FFFFFF"/>
                </a:solidFill>
                <a:effectLst>
                  <a:outerShdw blurRad="38100" dist="38100" dir="2700000" algn="tl">
                    <a:srgbClr val="000000">
                      <a:alpha val="43137"/>
                    </a:srgbClr>
                  </a:outerShdw>
                </a:effectLst>
              </a:rPr>
              <a:t>Libraries &amp; Cultural Resources</a:t>
            </a:r>
          </a:p>
          <a:p>
            <a:pPr>
              <a:lnSpc>
                <a:spcPct val="90000"/>
              </a:lnSpc>
            </a:pPr>
            <a:r>
              <a:rPr lang="en-CA" sz="2000" dirty="0">
                <a:solidFill>
                  <a:srgbClr val="FFFFFF"/>
                </a:solidFill>
                <a:effectLst>
                  <a:outerShdw blurRad="38100" dist="38100" dir="2700000" algn="tl">
                    <a:srgbClr val="000000">
                      <a:alpha val="43137"/>
                    </a:srgbClr>
                  </a:outerShdw>
                </a:effectLst>
              </a:rPr>
              <a:t>jdlbrosz@ucalgary.ca</a:t>
            </a:r>
          </a:p>
        </p:txBody>
      </p:sp>
      <p:sp>
        <p:nvSpPr>
          <p:cNvPr id="20" name="TextBox 19">
            <a:extLst>
              <a:ext uri="{FF2B5EF4-FFF2-40B4-BE49-F238E27FC236}">
                <a16:creationId xmlns:a16="http://schemas.microsoft.com/office/drawing/2014/main" id="{623454E4-69DC-43B2-95B7-A641FA094B93}"/>
              </a:ext>
            </a:extLst>
          </p:cNvPr>
          <p:cNvSpPr txBox="1"/>
          <p:nvPr/>
        </p:nvSpPr>
        <p:spPr>
          <a:xfrm>
            <a:off x="5562600" y="136455"/>
            <a:ext cx="4636008" cy="424732"/>
          </a:xfrm>
          <a:prstGeom prst="rect">
            <a:avLst/>
          </a:prstGeom>
          <a:noFill/>
        </p:spPr>
        <p:txBody>
          <a:bodyPr wrap="square">
            <a:spAutoFit/>
          </a:bodyPr>
          <a:lstStyle/>
          <a:p>
            <a:pPr algn="ctr">
              <a:lnSpc>
                <a:spcPct val="90000"/>
              </a:lnSpc>
            </a:pPr>
            <a:r>
              <a:rPr lang="en-CA" sz="2400" dirty="0">
                <a:solidFill>
                  <a:srgbClr val="FFFFFF"/>
                </a:solidFill>
              </a:rPr>
              <a:t>Jan 7, 2025</a:t>
            </a:r>
          </a:p>
        </p:txBody>
      </p:sp>
      <p:sp>
        <p:nvSpPr>
          <p:cNvPr id="21" name="TextBox 20">
            <a:extLst>
              <a:ext uri="{FF2B5EF4-FFF2-40B4-BE49-F238E27FC236}">
                <a16:creationId xmlns:a16="http://schemas.microsoft.com/office/drawing/2014/main" id="{87029BB1-038C-4CB2-A082-40986C81A9BF}"/>
              </a:ext>
            </a:extLst>
          </p:cNvPr>
          <p:cNvSpPr txBox="1"/>
          <p:nvPr/>
        </p:nvSpPr>
        <p:spPr>
          <a:xfrm>
            <a:off x="36577" y="7189"/>
            <a:ext cx="3581400" cy="369332"/>
          </a:xfrm>
          <a:prstGeom prst="rect">
            <a:avLst/>
          </a:prstGeom>
          <a:solidFill>
            <a:srgbClr val="111A26">
              <a:alpha val="40000"/>
            </a:srgbClr>
          </a:solidFill>
        </p:spPr>
        <p:txBody>
          <a:bodyPr wrap="square">
            <a:spAutoFit/>
          </a:bodyPr>
          <a:lstStyle/>
          <a:p>
            <a:pPr marL="0" indent="0" algn="ctr">
              <a:buNone/>
            </a:pPr>
            <a:r>
              <a:rPr lang="en-US" dirty="0">
                <a:solidFill>
                  <a:schemeClr val="bg1">
                    <a:lumMod val="85000"/>
                  </a:schemeClr>
                </a:solidFill>
              </a:rPr>
              <a:t>Slides &amp; data: brosz.ca/slides/tableau</a:t>
            </a:r>
            <a:endParaRPr lang="en-US" sz="1800" dirty="0">
              <a:solidFill>
                <a:schemeClr val="bg1">
                  <a:lumMod val="85000"/>
                </a:schemeClr>
              </a:solidFill>
            </a:endParaRPr>
          </a:p>
        </p:txBody>
      </p:sp>
    </p:spTree>
    <p:extLst>
      <p:ext uri="{BB962C8B-B14F-4D97-AF65-F5344CB8AC3E}">
        <p14:creationId xmlns:p14="http://schemas.microsoft.com/office/powerpoint/2010/main" val="390182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C1B0BB-D628-45EF-B4E4-90D6172C3181}"/>
              </a:ext>
            </a:extLst>
          </p:cNvPr>
          <p:cNvPicPr>
            <a:picLocks noChangeAspect="1"/>
          </p:cNvPicPr>
          <p:nvPr/>
        </p:nvPicPr>
        <p:blipFill>
          <a:blip r:embed="rId3"/>
          <a:stretch>
            <a:fillRect/>
          </a:stretch>
        </p:blipFill>
        <p:spPr>
          <a:xfrm>
            <a:off x="0" y="569293"/>
            <a:ext cx="9144000" cy="5719413"/>
          </a:xfrm>
          <a:prstGeom prst="rect">
            <a:avLst/>
          </a:prstGeom>
        </p:spPr>
      </p:pic>
      <p:sp>
        <p:nvSpPr>
          <p:cNvPr id="4" name="Rectangle 3"/>
          <p:cNvSpPr/>
          <p:nvPr/>
        </p:nvSpPr>
        <p:spPr>
          <a:xfrm>
            <a:off x="2491646" y="6458188"/>
            <a:ext cx="6652354" cy="369332"/>
          </a:xfrm>
          <a:prstGeom prst="rect">
            <a:avLst/>
          </a:prstGeom>
          <a:solidFill>
            <a:schemeClr val="bg1"/>
          </a:solidFill>
          <a:effectLst>
            <a:softEdge rad="63500"/>
          </a:effectLst>
        </p:spPr>
        <p:txBody>
          <a:bodyPr wrap="square">
            <a:spAutoFit/>
          </a:bodyPr>
          <a:lstStyle/>
          <a:p>
            <a:r>
              <a:rPr lang="en-CA" dirty="0"/>
              <a:t>https://public.tableau.com/en-us/s/gallery/ecological-footprint</a:t>
            </a:r>
          </a:p>
        </p:txBody>
      </p:sp>
    </p:spTree>
    <p:extLst>
      <p:ext uri="{BB962C8B-B14F-4D97-AF65-F5344CB8AC3E}">
        <p14:creationId xmlns:p14="http://schemas.microsoft.com/office/powerpoint/2010/main" val="1318985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Tableau &amp; Data</a:t>
            </a:r>
          </a:p>
        </p:txBody>
      </p:sp>
      <p:sp>
        <p:nvSpPr>
          <p:cNvPr id="3" name="Content Placeholder 2"/>
          <p:cNvSpPr>
            <a:spLocks noGrp="1"/>
          </p:cNvSpPr>
          <p:nvPr>
            <p:ph idx="1"/>
          </p:nvPr>
        </p:nvSpPr>
        <p:spPr>
          <a:xfrm>
            <a:off x="457200" y="1600200"/>
            <a:ext cx="8534400" cy="4525963"/>
          </a:xfrm>
        </p:spPr>
        <p:txBody>
          <a:bodyPr>
            <a:normAutofit/>
          </a:bodyPr>
          <a:lstStyle/>
          <a:p>
            <a:r>
              <a:rPr lang="en-US" dirty="0"/>
              <a:t>File  </a:t>
            </a:r>
            <a:r>
              <a:rPr lang="en-US" sz="2400" i="1" dirty="0"/>
              <a:t>(excel, </a:t>
            </a:r>
            <a:r>
              <a:rPr lang="en-US" sz="2400" i="1" dirty="0" err="1"/>
              <a:t>csv</a:t>
            </a:r>
            <a:r>
              <a:rPr lang="en-US" sz="2400" i="1" dirty="0"/>
              <a:t>)</a:t>
            </a:r>
          </a:p>
          <a:p>
            <a:r>
              <a:rPr lang="en-US" dirty="0"/>
              <a:t>Database  </a:t>
            </a:r>
            <a:r>
              <a:rPr lang="en-US" sz="2400" i="1" dirty="0"/>
              <a:t>(Access, Oracle, MySQL)</a:t>
            </a:r>
            <a:endParaRPr lang="en-US" i="1" dirty="0"/>
          </a:p>
          <a:p>
            <a:r>
              <a:rPr lang="en-US" dirty="0"/>
              <a:t>Online Sources </a:t>
            </a:r>
            <a:r>
              <a:rPr lang="en-US" sz="2400" i="1" dirty="0"/>
              <a:t>(Google Analytics,  Amazon Redshift)</a:t>
            </a:r>
          </a:p>
          <a:p>
            <a:endParaRPr lang="en-US" sz="2400" i="1" dirty="0"/>
          </a:p>
          <a:p>
            <a:endParaRPr lang="en-US" sz="2400" i="1" dirty="0"/>
          </a:p>
          <a:p>
            <a:pPr marL="0" indent="0">
              <a:buNone/>
            </a:pPr>
            <a:r>
              <a:rPr lang="en-US" sz="2400" i="1" dirty="0"/>
              <a:t>Get data files at </a:t>
            </a:r>
            <a:r>
              <a:rPr lang="en-US" sz="3000" b="1" dirty="0">
                <a:solidFill>
                  <a:srgbClr val="00B050"/>
                </a:solidFill>
                <a:latin typeface="Arial" panose="020B0604020202020204" pitchFamily="34" charset="0"/>
                <a:cs typeface="Arial" panose="020B0604020202020204" pitchFamily="34" charset="0"/>
              </a:rPr>
              <a:t>brosz.</a:t>
            </a:r>
            <a:r>
              <a:rPr lang="en-US" sz="3000" b="1">
                <a:solidFill>
                  <a:srgbClr val="00B050"/>
                </a:solidFill>
                <a:latin typeface="Arial" panose="020B0604020202020204" pitchFamily="34" charset="0"/>
                <a:cs typeface="Arial" panose="020B0604020202020204" pitchFamily="34" charset="0"/>
              </a:rPr>
              <a:t>ca/slides/tableau</a:t>
            </a:r>
            <a:endParaRPr lang="en-US" sz="3000" b="1" dirty="0">
              <a:solidFill>
                <a:srgbClr val="00B050"/>
              </a:solidFill>
              <a:latin typeface="Arial" panose="020B0604020202020204" pitchFamily="34" charset="0"/>
              <a:cs typeface="Arial" panose="020B0604020202020204" pitchFamily="34" charset="0"/>
            </a:endParaRPr>
          </a:p>
          <a:p>
            <a:pPr lvl="1"/>
            <a:r>
              <a:rPr lang="en-US" sz="2600" b="1" dirty="0">
                <a:solidFill>
                  <a:srgbClr val="00B050"/>
                </a:solidFill>
                <a:latin typeface="Arial" panose="020B0604020202020204" pitchFamily="34" charset="0"/>
                <a:cs typeface="Arial" panose="020B0604020202020204" pitchFamily="34" charset="0"/>
              </a:rPr>
              <a:t>	calgweather</a:t>
            </a:r>
            <a:r>
              <a:rPr lang="en-US" sz="2600" b="1">
                <a:solidFill>
                  <a:srgbClr val="00B050"/>
                </a:solidFill>
                <a:latin typeface="Arial" panose="020B0604020202020204" pitchFamily="34" charset="0"/>
                <a:cs typeface="Arial" panose="020B0604020202020204" pitchFamily="34" charset="0"/>
              </a:rPr>
              <a:t>.csv</a:t>
            </a:r>
            <a:br>
              <a:rPr lang="en-US" sz="2600" b="1">
                <a:solidFill>
                  <a:srgbClr val="00B050"/>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	(right click &amp; “save link as…”)</a:t>
            </a:r>
          </a:p>
        </p:txBody>
      </p:sp>
    </p:spTree>
    <p:extLst>
      <p:ext uri="{BB962C8B-B14F-4D97-AF65-F5344CB8AC3E}">
        <p14:creationId xmlns:p14="http://schemas.microsoft.com/office/powerpoint/2010/main" val="172174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4" name="Content Placeholder 3"/>
          <p:cNvPicPr>
            <a:picLocks noGrp="1" noChangeAspect="1"/>
          </p:cNvPicPr>
          <p:nvPr>
            <p:ph idx="1"/>
          </p:nvPr>
        </p:nvPicPr>
        <p:blipFill>
          <a:blip r:embed="rId2"/>
          <a:stretch>
            <a:fillRect/>
          </a:stretch>
        </p:blipFill>
        <p:spPr>
          <a:xfrm>
            <a:off x="76199" y="1443994"/>
            <a:ext cx="8839201" cy="366140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55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4" name="Content Placeholder 3"/>
          <p:cNvPicPr>
            <a:picLocks noGrp="1" noChangeAspect="1"/>
          </p:cNvPicPr>
          <p:nvPr>
            <p:ph idx="1"/>
          </p:nvPr>
        </p:nvPicPr>
        <p:blipFill>
          <a:blip r:embed="rId2"/>
          <a:stretch>
            <a:fillRect/>
          </a:stretch>
        </p:blipFill>
        <p:spPr>
          <a:xfrm>
            <a:off x="76199" y="1443994"/>
            <a:ext cx="8839201" cy="3661406"/>
          </a:xfrm>
          <a:prstGeom prst="rect">
            <a:avLst/>
          </a:prstGeom>
          <a:ln>
            <a:solidFill>
              <a:schemeClr val="tx1"/>
            </a:solid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rotWithShape="1">
          <a:blip r:embed="rId2"/>
          <a:srcRect r="55196" b="55102"/>
          <a:stretch/>
        </p:blipFill>
        <p:spPr>
          <a:xfrm>
            <a:off x="431800" y="2362200"/>
            <a:ext cx="8627916" cy="3581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8618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Normalized Data</a:t>
            </a:r>
          </a:p>
        </p:txBody>
      </p:sp>
      <p:pic>
        <p:nvPicPr>
          <p:cNvPr id="4" name="Content Placeholder 3"/>
          <p:cNvPicPr>
            <a:picLocks noGrp="1" noChangeAspect="1"/>
          </p:cNvPicPr>
          <p:nvPr>
            <p:ph idx="1"/>
          </p:nvPr>
        </p:nvPicPr>
        <p:blipFill rotWithShape="1">
          <a:blip r:embed="rId2"/>
          <a:srcRect l="857" r="51104"/>
          <a:stretch/>
        </p:blipFill>
        <p:spPr>
          <a:xfrm>
            <a:off x="4724400" y="1388969"/>
            <a:ext cx="4267201" cy="4068762"/>
          </a:xfrm>
          <a:prstGeom prst="rect">
            <a:avLst/>
          </a:prstGeom>
          <a:ln>
            <a:solidFill>
              <a:schemeClr val="tx1"/>
            </a:solid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rotWithShape="1">
          <a:blip r:embed="rId2"/>
          <a:srcRect l="52329" b="14982"/>
          <a:stretch/>
        </p:blipFill>
        <p:spPr>
          <a:xfrm>
            <a:off x="152400" y="1693769"/>
            <a:ext cx="4234446" cy="345916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68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US">
                <a:solidFill>
                  <a:srgbClr val="FFFFFF"/>
                </a:solidFill>
              </a:rPr>
              <a:t>Data Types</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00701" y="583616"/>
            <a:ext cx="4945642" cy="5520579"/>
          </a:xfrm>
        </p:spPr>
        <p:txBody>
          <a:bodyPr anchor="ctr">
            <a:normAutofit/>
          </a:bodyPr>
          <a:lstStyle/>
          <a:p>
            <a:pPr>
              <a:lnSpc>
                <a:spcPct val="90000"/>
              </a:lnSpc>
            </a:pPr>
            <a:r>
              <a:rPr lang="en-US" sz="2800" dirty="0">
                <a:solidFill>
                  <a:srgbClr val="FFFFFF"/>
                </a:solidFill>
              </a:rPr>
              <a:t>Numbers</a:t>
            </a:r>
          </a:p>
          <a:p>
            <a:pPr>
              <a:lnSpc>
                <a:spcPct val="90000"/>
              </a:lnSpc>
            </a:pPr>
            <a:r>
              <a:rPr lang="en-US" sz="2800" dirty="0">
                <a:solidFill>
                  <a:srgbClr val="FFFFFF"/>
                </a:solidFill>
              </a:rPr>
              <a:t>Text</a:t>
            </a:r>
          </a:p>
          <a:p>
            <a:pPr>
              <a:lnSpc>
                <a:spcPct val="90000"/>
              </a:lnSpc>
            </a:pPr>
            <a:r>
              <a:rPr lang="en-US" sz="2800" dirty="0">
                <a:solidFill>
                  <a:srgbClr val="FFFFFF"/>
                </a:solidFill>
              </a:rPr>
              <a:t>Dates</a:t>
            </a:r>
          </a:p>
          <a:p>
            <a:pPr>
              <a:lnSpc>
                <a:spcPct val="90000"/>
              </a:lnSpc>
            </a:pPr>
            <a:r>
              <a:rPr lang="en-US" sz="2800" dirty="0">
                <a:solidFill>
                  <a:srgbClr val="FFFFFF"/>
                </a:solidFill>
              </a:rPr>
              <a:t>Times</a:t>
            </a:r>
          </a:p>
          <a:p>
            <a:pPr>
              <a:lnSpc>
                <a:spcPct val="90000"/>
              </a:lnSpc>
            </a:pPr>
            <a:r>
              <a:rPr lang="en-US" sz="2800" dirty="0">
                <a:solidFill>
                  <a:srgbClr val="FFFFFF"/>
                </a:solidFill>
              </a:rPr>
              <a:t>Geography (attempts to automatically recognize)</a:t>
            </a:r>
          </a:p>
          <a:p>
            <a:pPr lvl="1">
              <a:lnSpc>
                <a:spcPct val="90000"/>
              </a:lnSpc>
            </a:pPr>
            <a:r>
              <a:rPr lang="en-US" dirty="0">
                <a:solidFill>
                  <a:srgbClr val="FFFFFF"/>
                </a:solidFill>
              </a:rPr>
              <a:t>Latitude &amp; Longitude</a:t>
            </a:r>
          </a:p>
          <a:p>
            <a:pPr lvl="1">
              <a:lnSpc>
                <a:spcPct val="90000"/>
              </a:lnSpc>
            </a:pPr>
            <a:r>
              <a:rPr lang="en-US" dirty="0">
                <a:solidFill>
                  <a:srgbClr val="FFFFFF"/>
                </a:solidFill>
              </a:rPr>
              <a:t>Country</a:t>
            </a:r>
          </a:p>
          <a:p>
            <a:pPr lvl="1">
              <a:lnSpc>
                <a:spcPct val="90000"/>
              </a:lnSpc>
            </a:pPr>
            <a:r>
              <a:rPr lang="en-US" dirty="0">
                <a:solidFill>
                  <a:srgbClr val="FFFFFF"/>
                </a:solidFill>
              </a:rPr>
              <a:t>City</a:t>
            </a:r>
          </a:p>
          <a:p>
            <a:pPr lvl="1">
              <a:lnSpc>
                <a:spcPct val="90000"/>
              </a:lnSpc>
            </a:pPr>
            <a:r>
              <a:rPr lang="en-US" dirty="0">
                <a:solidFill>
                  <a:srgbClr val="FFFFFF"/>
                </a:solidFill>
              </a:rPr>
              <a:t>Phone area codes</a:t>
            </a:r>
          </a:p>
          <a:p>
            <a:pPr lvl="1">
              <a:lnSpc>
                <a:spcPct val="90000"/>
              </a:lnSpc>
            </a:pPr>
            <a:r>
              <a:rPr lang="en-US" dirty="0">
                <a:solidFill>
                  <a:srgbClr val="FFFFFF"/>
                </a:solidFill>
              </a:rPr>
              <a:t>Postal codes (first three digits)</a:t>
            </a:r>
            <a:endParaRPr lang="en-US" sz="2800" dirty="0">
              <a:solidFill>
                <a:srgbClr val="FFFFFF"/>
              </a:solidFill>
            </a:endParaRPr>
          </a:p>
        </p:txBody>
      </p:sp>
    </p:spTree>
    <p:extLst>
      <p:ext uri="{BB962C8B-B14F-4D97-AF65-F5344CB8AC3E}">
        <p14:creationId xmlns:p14="http://schemas.microsoft.com/office/powerpoint/2010/main" val="6601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734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55713" r="58409" b="15469"/>
          <a:stretch/>
        </p:blipFill>
        <p:spPr>
          <a:xfrm>
            <a:off x="228600" y="4114800"/>
            <a:ext cx="7270327"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4835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Data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00200"/>
            <a:ext cx="8458200" cy="396637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76576" t="1921" r="8109" b="92316"/>
          <a:stretch/>
        </p:blipFill>
        <p:spPr>
          <a:xfrm>
            <a:off x="4673600" y="578083"/>
            <a:ext cx="4318000" cy="762000"/>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7010400" y="1455737"/>
            <a:ext cx="1143000" cy="715963"/>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6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8B0DD-F3AF-BA6C-DA22-A071CA2F287D}"/>
              </a:ext>
            </a:extLst>
          </p:cNvPr>
          <p:cNvSpPr>
            <a:spLocks noGrp="1"/>
          </p:cNvSpPr>
          <p:nvPr>
            <p:ph type="title"/>
          </p:nvPr>
        </p:nvSpPr>
        <p:spPr/>
        <p:txBody>
          <a:bodyPr/>
          <a:lstStyle/>
          <a:p>
            <a:r>
              <a:rPr lang="en-CA" dirty="0"/>
              <a:t>Follow Along Demo</a:t>
            </a:r>
          </a:p>
        </p:txBody>
      </p:sp>
      <p:sp>
        <p:nvSpPr>
          <p:cNvPr id="3" name="Content Placeholder 2">
            <a:extLst>
              <a:ext uri="{FF2B5EF4-FFF2-40B4-BE49-F238E27FC236}">
                <a16:creationId xmlns:a16="http://schemas.microsoft.com/office/drawing/2014/main" id="{F72494A8-B04F-6897-A994-474F56D61C8F}"/>
              </a:ext>
            </a:extLst>
          </p:cNvPr>
          <p:cNvSpPr>
            <a:spLocks noGrp="1"/>
          </p:cNvSpPr>
          <p:nvPr>
            <p:ph idx="1"/>
          </p:nvPr>
        </p:nvSpPr>
        <p:spPr/>
        <p:txBody>
          <a:bodyPr/>
          <a:lstStyle/>
          <a:p>
            <a:r>
              <a:rPr lang="en-CA" dirty="0"/>
              <a:t>Make line chart with Calgary weather data here; Max Temp and Date.</a:t>
            </a:r>
          </a:p>
          <a:p>
            <a:r>
              <a:rPr lang="en-CA" dirty="0"/>
              <a:t>Start by pointing out how Tableau has aggregated the data</a:t>
            </a:r>
          </a:p>
          <a:p>
            <a:r>
              <a:rPr lang="en-CA" dirty="0"/>
              <a:t>Highlight how to move from years to day-by-day</a:t>
            </a:r>
          </a:p>
          <a:p>
            <a:r>
              <a:rPr lang="en-CA" dirty="0"/>
              <a:t>Move to a dual axis line chart by adding Min Temp.  Show how to synchronize axes.</a:t>
            </a:r>
          </a:p>
        </p:txBody>
      </p:sp>
    </p:spTree>
    <p:extLst>
      <p:ext uri="{BB962C8B-B14F-4D97-AF65-F5344CB8AC3E}">
        <p14:creationId xmlns:p14="http://schemas.microsoft.com/office/powerpoint/2010/main" val="1706535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8634AA-7143-228D-C2AB-3EC6613FA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315"/>
          <a:stretch/>
        </p:blipFill>
        <p:spPr bwMode="auto">
          <a:xfrm>
            <a:off x="6890486" y="857250"/>
            <a:ext cx="2313755"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24E187A-1C04-792B-FAB6-B061D2B7617F}"/>
              </a:ext>
            </a:extLst>
          </p:cNvPr>
          <p:cNvSpPr txBox="1"/>
          <p:nvPr/>
        </p:nvSpPr>
        <p:spPr>
          <a:xfrm>
            <a:off x="93847" y="4538913"/>
            <a:ext cx="6619775" cy="1338828"/>
          </a:xfrm>
          <a:prstGeom prst="rect">
            <a:avLst/>
          </a:prstGeom>
          <a:noFill/>
        </p:spPr>
        <p:txBody>
          <a:bodyPr wrap="square" rtlCol="0">
            <a:spAutoFit/>
          </a:bodyPr>
          <a:lstStyle/>
          <a:p>
            <a:pPr defTabSz="685800">
              <a:defRPr/>
            </a:pPr>
            <a:r>
              <a:rPr lang="en-CA" sz="1350">
                <a:solidFill>
                  <a:prstClr val="black"/>
                </a:solidFill>
                <a:latin typeface="Calibri" panose="020F0502020204030204"/>
              </a:rPr>
              <a:t>The University of Calgary, located in the heart of Southern Alberta, both acknowledges and pays tribute to the traditional territories of the peoples of Treaty 7, which includes the Blackfoot Confederacy (comprised of the </a:t>
            </a:r>
            <a:r>
              <a:rPr lang="en-CA" sz="1350" err="1">
                <a:solidFill>
                  <a:prstClr val="black"/>
                </a:solidFill>
                <a:latin typeface="Calibri" panose="020F0502020204030204"/>
              </a:rPr>
              <a:t>Siksika</a:t>
            </a:r>
            <a:r>
              <a:rPr lang="en-CA" sz="1350">
                <a:solidFill>
                  <a:prstClr val="black"/>
                </a:solidFill>
                <a:latin typeface="Calibri" panose="020F0502020204030204"/>
              </a:rPr>
              <a:t>, the Piikani, and the Kainai First Nations), the Tsuut’ina First Nation, and the Stoney </a:t>
            </a:r>
            <a:r>
              <a:rPr lang="en-CA" sz="1350" err="1">
                <a:solidFill>
                  <a:prstClr val="black"/>
                </a:solidFill>
                <a:latin typeface="Calibri" panose="020F0502020204030204"/>
              </a:rPr>
              <a:t>Nakoda</a:t>
            </a:r>
            <a:r>
              <a:rPr lang="en-CA" sz="1350">
                <a:solidFill>
                  <a:prstClr val="black"/>
                </a:solidFill>
                <a:latin typeface="Calibri" panose="020F0502020204030204"/>
              </a:rPr>
              <a:t> (including the </a:t>
            </a:r>
            <a:r>
              <a:rPr lang="en-CA" sz="1350" err="1">
                <a:solidFill>
                  <a:prstClr val="black"/>
                </a:solidFill>
                <a:latin typeface="Calibri" panose="020F0502020204030204"/>
              </a:rPr>
              <a:t>Chiniki</a:t>
            </a:r>
            <a:r>
              <a:rPr lang="en-CA" sz="1350">
                <a:solidFill>
                  <a:prstClr val="black"/>
                </a:solidFill>
                <a:latin typeface="Calibri" panose="020F0502020204030204"/>
              </a:rPr>
              <a:t>, Bearspaw, and </a:t>
            </a:r>
            <a:r>
              <a:rPr lang="en-CA" sz="1350" err="1">
                <a:solidFill>
                  <a:prstClr val="black"/>
                </a:solidFill>
                <a:latin typeface="Calibri" panose="020F0502020204030204"/>
              </a:rPr>
              <a:t>Goodstoney</a:t>
            </a:r>
            <a:r>
              <a:rPr lang="en-CA" sz="1350">
                <a:solidFill>
                  <a:prstClr val="black"/>
                </a:solidFill>
                <a:latin typeface="Calibri" panose="020F0502020204030204"/>
              </a:rPr>
              <a:t> First nations).  The City of Calgary is also home to the Métis Nation of Alberta (Districts 5 and 6).</a:t>
            </a:r>
          </a:p>
        </p:txBody>
      </p:sp>
      <p:pic>
        <p:nvPicPr>
          <p:cNvPr id="2" name="Picture 1">
            <a:extLst>
              <a:ext uri="{FF2B5EF4-FFF2-40B4-BE49-F238E27FC236}">
                <a16:creationId xmlns:a16="http://schemas.microsoft.com/office/drawing/2014/main" id="{44A10A1F-25E3-4C5B-A82D-0402FE66A33D}"/>
              </a:ext>
            </a:extLst>
          </p:cNvPr>
          <p:cNvPicPr>
            <a:picLocks noChangeAspect="1"/>
          </p:cNvPicPr>
          <p:nvPr/>
        </p:nvPicPr>
        <p:blipFill>
          <a:blip r:embed="rId4"/>
          <a:stretch>
            <a:fillRect/>
          </a:stretch>
        </p:blipFill>
        <p:spPr>
          <a:xfrm>
            <a:off x="1" y="857250"/>
            <a:ext cx="6905627" cy="3521869"/>
          </a:xfrm>
          <a:prstGeom prst="rect">
            <a:avLst/>
          </a:prstGeom>
        </p:spPr>
      </p:pic>
    </p:spTree>
    <p:extLst>
      <p:ext uri="{BB962C8B-B14F-4D97-AF65-F5344CB8AC3E}">
        <p14:creationId xmlns:p14="http://schemas.microsoft.com/office/powerpoint/2010/main" val="330179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F560B-7648-4E09-A27D-89B33D28C0AE}"/>
              </a:ext>
            </a:extLst>
          </p:cNvPr>
          <p:cNvPicPr>
            <a:picLocks noChangeAspect="1"/>
          </p:cNvPicPr>
          <p:nvPr/>
        </p:nvPicPr>
        <p:blipFill>
          <a:blip r:embed="rId2"/>
          <a:stretch>
            <a:fillRect/>
          </a:stretch>
        </p:blipFill>
        <p:spPr>
          <a:xfrm>
            <a:off x="190500" y="381000"/>
            <a:ext cx="8763000" cy="5654366"/>
          </a:xfrm>
          <a:prstGeom prst="rect">
            <a:avLst/>
          </a:prstGeom>
        </p:spPr>
      </p:pic>
      <p:grpSp>
        <p:nvGrpSpPr>
          <p:cNvPr id="8" name="Group 7">
            <a:extLst>
              <a:ext uri="{FF2B5EF4-FFF2-40B4-BE49-F238E27FC236}">
                <a16:creationId xmlns:a16="http://schemas.microsoft.com/office/drawing/2014/main" id="{8F349AF8-CD08-4D2F-8EF3-631889075E3B}"/>
              </a:ext>
            </a:extLst>
          </p:cNvPr>
          <p:cNvGrpSpPr/>
          <p:nvPr/>
        </p:nvGrpSpPr>
        <p:grpSpPr>
          <a:xfrm>
            <a:off x="152400" y="838200"/>
            <a:ext cx="2248373" cy="381000"/>
            <a:chOff x="152400" y="838200"/>
            <a:chExt cx="2248373" cy="381000"/>
          </a:xfrm>
        </p:grpSpPr>
        <p:sp>
          <p:nvSpPr>
            <p:cNvPr id="6" name="Oval 5">
              <a:extLst>
                <a:ext uri="{FF2B5EF4-FFF2-40B4-BE49-F238E27FC236}">
                  <a16:creationId xmlns:a16="http://schemas.microsoft.com/office/drawing/2014/main" id="{24623ED3-213A-4476-9790-2539C3DEE3F8}"/>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7" name="TextBox 6">
              <a:extLst>
                <a:ext uri="{FF2B5EF4-FFF2-40B4-BE49-F238E27FC236}">
                  <a16:creationId xmlns:a16="http://schemas.microsoft.com/office/drawing/2014/main" id="{3643ED5B-689A-492B-9D68-1B5D5F6F86FA}"/>
                </a:ext>
              </a:extLst>
            </p:cNvPr>
            <p:cNvSpPr txBox="1"/>
            <p:nvPr/>
          </p:nvSpPr>
          <p:spPr>
            <a:xfrm>
              <a:off x="1406590" y="838200"/>
              <a:ext cx="994183"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Datasets</a:t>
              </a:r>
            </a:p>
          </p:txBody>
        </p:sp>
      </p:grpSp>
      <p:grpSp>
        <p:nvGrpSpPr>
          <p:cNvPr id="9" name="Group 8">
            <a:extLst>
              <a:ext uri="{FF2B5EF4-FFF2-40B4-BE49-F238E27FC236}">
                <a16:creationId xmlns:a16="http://schemas.microsoft.com/office/drawing/2014/main" id="{D5D8165C-82FC-4F3B-9D7E-429ABCF40477}"/>
              </a:ext>
            </a:extLst>
          </p:cNvPr>
          <p:cNvGrpSpPr/>
          <p:nvPr/>
        </p:nvGrpSpPr>
        <p:grpSpPr>
          <a:xfrm>
            <a:off x="153955" y="1321836"/>
            <a:ext cx="2317898" cy="3631164"/>
            <a:chOff x="152400" y="838199"/>
            <a:chExt cx="2317898" cy="3097763"/>
          </a:xfrm>
        </p:grpSpPr>
        <p:sp>
          <p:nvSpPr>
            <p:cNvPr id="10" name="Oval 9">
              <a:extLst>
                <a:ext uri="{FF2B5EF4-FFF2-40B4-BE49-F238E27FC236}">
                  <a16:creationId xmlns:a16="http://schemas.microsoft.com/office/drawing/2014/main" id="{963A3014-EFD6-41DB-B388-2F2EF108A23E}"/>
                </a:ext>
              </a:extLst>
            </p:cNvPr>
            <p:cNvSpPr/>
            <p:nvPr/>
          </p:nvSpPr>
          <p:spPr>
            <a:xfrm>
              <a:off x="152400" y="838199"/>
              <a:ext cx="1219200" cy="3097763"/>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1" name="TextBox 10">
              <a:extLst>
                <a:ext uri="{FF2B5EF4-FFF2-40B4-BE49-F238E27FC236}">
                  <a16:creationId xmlns:a16="http://schemas.microsoft.com/office/drawing/2014/main" id="{ABD9D3BC-0963-4461-8681-EFFEE8A525FC}"/>
                </a:ext>
              </a:extLst>
            </p:cNvPr>
            <p:cNvSpPr txBox="1"/>
            <p:nvPr/>
          </p:nvSpPr>
          <p:spPr>
            <a:xfrm>
              <a:off x="1439247" y="2202414"/>
              <a:ext cx="1031051" cy="646331"/>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Tables &amp; </a:t>
              </a:r>
              <a:br>
                <a:rPr lang="en-US">
                  <a:solidFill>
                    <a:schemeClr val="accent2">
                      <a:lumMod val="50000"/>
                    </a:schemeClr>
                  </a:solidFill>
                </a:rPr>
              </a:br>
              <a:r>
                <a:rPr lang="en-US">
                  <a:solidFill>
                    <a:schemeClr val="accent2">
                      <a:lumMod val="50000"/>
                    </a:schemeClr>
                  </a:solidFill>
                </a:rPr>
                <a:t>Columns</a:t>
              </a:r>
            </a:p>
          </p:txBody>
        </p:sp>
      </p:grpSp>
      <p:grpSp>
        <p:nvGrpSpPr>
          <p:cNvPr id="12" name="Group 11">
            <a:extLst>
              <a:ext uri="{FF2B5EF4-FFF2-40B4-BE49-F238E27FC236}">
                <a16:creationId xmlns:a16="http://schemas.microsoft.com/office/drawing/2014/main" id="{63C6895E-E61B-42D5-8089-65C7DBA8B4DA}"/>
              </a:ext>
            </a:extLst>
          </p:cNvPr>
          <p:cNvGrpSpPr/>
          <p:nvPr/>
        </p:nvGrpSpPr>
        <p:grpSpPr>
          <a:xfrm>
            <a:off x="107757" y="5013187"/>
            <a:ext cx="2463451" cy="440557"/>
            <a:chOff x="152400" y="829845"/>
            <a:chExt cx="2463451" cy="375841"/>
          </a:xfrm>
        </p:grpSpPr>
        <p:sp>
          <p:nvSpPr>
            <p:cNvPr id="13" name="Oval 12">
              <a:extLst>
                <a:ext uri="{FF2B5EF4-FFF2-40B4-BE49-F238E27FC236}">
                  <a16:creationId xmlns:a16="http://schemas.microsoft.com/office/drawing/2014/main" id="{42D34AA3-15D7-4C4A-B7DD-DA03545AD61C}"/>
                </a:ext>
              </a:extLst>
            </p:cNvPr>
            <p:cNvSpPr/>
            <p:nvPr/>
          </p:nvSpPr>
          <p:spPr>
            <a:xfrm>
              <a:off x="152400" y="838199"/>
              <a:ext cx="1219200" cy="367487"/>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4" name="TextBox 13">
              <a:extLst>
                <a:ext uri="{FF2B5EF4-FFF2-40B4-BE49-F238E27FC236}">
                  <a16:creationId xmlns:a16="http://schemas.microsoft.com/office/drawing/2014/main" id="{23CEB964-B1B9-4244-8FC9-8A2F0B1B87EB}"/>
                </a:ext>
              </a:extLst>
            </p:cNvPr>
            <p:cNvSpPr txBox="1"/>
            <p:nvPr/>
          </p:nvSpPr>
          <p:spPr>
            <a:xfrm>
              <a:off x="1371600" y="829845"/>
              <a:ext cx="1244251" cy="315079"/>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Parameters</a:t>
              </a:r>
            </a:p>
          </p:txBody>
        </p:sp>
      </p:grpSp>
      <p:grpSp>
        <p:nvGrpSpPr>
          <p:cNvPr id="15" name="Group 14">
            <a:extLst>
              <a:ext uri="{FF2B5EF4-FFF2-40B4-BE49-F238E27FC236}">
                <a16:creationId xmlns:a16="http://schemas.microsoft.com/office/drawing/2014/main" id="{F1CBDDF7-4CE9-46E6-BC4F-FBDB4147682F}"/>
              </a:ext>
            </a:extLst>
          </p:cNvPr>
          <p:cNvGrpSpPr/>
          <p:nvPr/>
        </p:nvGrpSpPr>
        <p:grpSpPr>
          <a:xfrm>
            <a:off x="1066800" y="1630520"/>
            <a:ext cx="2003833" cy="1112680"/>
            <a:chOff x="152400" y="838200"/>
            <a:chExt cx="2003833" cy="1112680"/>
          </a:xfrm>
        </p:grpSpPr>
        <p:sp>
          <p:nvSpPr>
            <p:cNvPr id="16" name="Oval 15">
              <a:extLst>
                <a:ext uri="{FF2B5EF4-FFF2-40B4-BE49-F238E27FC236}">
                  <a16:creationId xmlns:a16="http://schemas.microsoft.com/office/drawing/2014/main" id="{577FF175-7B70-4C4D-8049-FE14F8EAA66A}"/>
                </a:ext>
              </a:extLst>
            </p:cNvPr>
            <p:cNvSpPr/>
            <p:nvPr/>
          </p:nvSpPr>
          <p:spPr>
            <a:xfrm>
              <a:off x="152400" y="838200"/>
              <a:ext cx="1219200" cy="111268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7" name="TextBox 16">
              <a:extLst>
                <a:ext uri="{FF2B5EF4-FFF2-40B4-BE49-F238E27FC236}">
                  <a16:creationId xmlns:a16="http://schemas.microsoft.com/office/drawing/2014/main" id="{89054C42-C1C8-46E3-AE55-F738DA488350}"/>
                </a:ext>
              </a:extLst>
            </p:cNvPr>
            <p:cNvSpPr txBox="1"/>
            <p:nvPr/>
          </p:nvSpPr>
          <p:spPr>
            <a:xfrm>
              <a:off x="1404104" y="1180873"/>
              <a:ext cx="752129"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Marks</a:t>
              </a:r>
            </a:p>
          </p:txBody>
        </p:sp>
      </p:grpSp>
      <p:grpSp>
        <p:nvGrpSpPr>
          <p:cNvPr id="18" name="Group 17">
            <a:extLst>
              <a:ext uri="{FF2B5EF4-FFF2-40B4-BE49-F238E27FC236}">
                <a16:creationId xmlns:a16="http://schemas.microsoft.com/office/drawing/2014/main" id="{45B3F137-3594-487B-9A24-0E82171F954B}"/>
              </a:ext>
            </a:extLst>
          </p:cNvPr>
          <p:cNvGrpSpPr/>
          <p:nvPr/>
        </p:nvGrpSpPr>
        <p:grpSpPr>
          <a:xfrm>
            <a:off x="1194317" y="1199984"/>
            <a:ext cx="2017541" cy="381000"/>
            <a:chOff x="152400" y="838200"/>
            <a:chExt cx="2017541" cy="381000"/>
          </a:xfrm>
        </p:grpSpPr>
        <p:sp>
          <p:nvSpPr>
            <p:cNvPr id="19" name="Oval 18">
              <a:extLst>
                <a:ext uri="{FF2B5EF4-FFF2-40B4-BE49-F238E27FC236}">
                  <a16:creationId xmlns:a16="http://schemas.microsoft.com/office/drawing/2014/main" id="{568605BE-FDD4-4DCC-A460-CBD9093882C4}"/>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0" name="TextBox 19">
              <a:extLst>
                <a:ext uri="{FF2B5EF4-FFF2-40B4-BE49-F238E27FC236}">
                  <a16:creationId xmlns:a16="http://schemas.microsoft.com/office/drawing/2014/main" id="{30E21773-52F4-46E3-AFF9-93802BDA22FC}"/>
                </a:ext>
              </a:extLst>
            </p:cNvPr>
            <p:cNvSpPr txBox="1"/>
            <p:nvPr/>
          </p:nvSpPr>
          <p:spPr>
            <a:xfrm>
              <a:off x="1406590" y="838200"/>
              <a:ext cx="763351"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Filters</a:t>
              </a:r>
            </a:p>
          </p:txBody>
        </p:sp>
      </p:grpSp>
      <p:grpSp>
        <p:nvGrpSpPr>
          <p:cNvPr id="21" name="Group 20">
            <a:extLst>
              <a:ext uri="{FF2B5EF4-FFF2-40B4-BE49-F238E27FC236}">
                <a16:creationId xmlns:a16="http://schemas.microsoft.com/office/drawing/2014/main" id="{6ACCFF26-7BE6-4C10-88E0-783BD334D122}"/>
              </a:ext>
            </a:extLst>
          </p:cNvPr>
          <p:cNvGrpSpPr/>
          <p:nvPr/>
        </p:nvGrpSpPr>
        <p:grpSpPr>
          <a:xfrm>
            <a:off x="1161813" y="828260"/>
            <a:ext cx="1950214" cy="381000"/>
            <a:chOff x="152400" y="838200"/>
            <a:chExt cx="1950214" cy="381000"/>
          </a:xfrm>
        </p:grpSpPr>
        <p:sp>
          <p:nvSpPr>
            <p:cNvPr id="22" name="Oval 21">
              <a:extLst>
                <a:ext uri="{FF2B5EF4-FFF2-40B4-BE49-F238E27FC236}">
                  <a16:creationId xmlns:a16="http://schemas.microsoft.com/office/drawing/2014/main" id="{F9339C11-93EE-4CBD-AADB-9EAAC9B41425}"/>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3" name="TextBox 22">
              <a:extLst>
                <a:ext uri="{FF2B5EF4-FFF2-40B4-BE49-F238E27FC236}">
                  <a16:creationId xmlns:a16="http://schemas.microsoft.com/office/drawing/2014/main" id="{732CAF5D-3CDF-4A28-A67E-595220126FDD}"/>
                </a:ext>
              </a:extLst>
            </p:cNvPr>
            <p:cNvSpPr txBox="1"/>
            <p:nvPr/>
          </p:nvSpPr>
          <p:spPr>
            <a:xfrm>
              <a:off x="1406590" y="838200"/>
              <a:ext cx="696024"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Pages</a:t>
              </a:r>
            </a:p>
          </p:txBody>
        </p:sp>
      </p:grpSp>
      <p:grpSp>
        <p:nvGrpSpPr>
          <p:cNvPr id="24" name="Group 23">
            <a:extLst>
              <a:ext uri="{FF2B5EF4-FFF2-40B4-BE49-F238E27FC236}">
                <a16:creationId xmlns:a16="http://schemas.microsoft.com/office/drawing/2014/main" id="{B9824409-533D-4D5F-B289-7F0B637C1877}"/>
              </a:ext>
            </a:extLst>
          </p:cNvPr>
          <p:cNvGrpSpPr/>
          <p:nvPr/>
        </p:nvGrpSpPr>
        <p:grpSpPr>
          <a:xfrm>
            <a:off x="2483515" y="810208"/>
            <a:ext cx="4535044" cy="393426"/>
            <a:chOff x="152399" y="825774"/>
            <a:chExt cx="4535044" cy="393426"/>
          </a:xfrm>
        </p:grpSpPr>
        <p:sp>
          <p:nvSpPr>
            <p:cNvPr id="25" name="Oval 24">
              <a:extLst>
                <a:ext uri="{FF2B5EF4-FFF2-40B4-BE49-F238E27FC236}">
                  <a16:creationId xmlns:a16="http://schemas.microsoft.com/office/drawing/2014/main" id="{4ABB91F7-BBFF-4DC1-A809-C6CB87E4609F}"/>
                </a:ext>
              </a:extLst>
            </p:cNvPr>
            <p:cNvSpPr/>
            <p:nvPr/>
          </p:nvSpPr>
          <p:spPr>
            <a:xfrm>
              <a:off x="152399" y="838200"/>
              <a:ext cx="2085035"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6" name="TextBox 25">
              <a:extLst>
                <a:ext uri="{FF2B5EF4-FFF2-40B4-BE49-F238E27FC236}">
                  <a16:creationId xmlns:a16="http://schemas.microsoft.com/office/drawing/2014/main" id="{780B2279-2D29-4AA5-A1E2-3BD920645A52}"/>
                </a:ext>
              </a:extLst>
            </p:cNvPr>
            <p:cNvSpPr txBox="1"/>
            <p:nvPr/>
          </p:nvSpPr>
          <p:spPr>
            <a:xfrm>
              <a:off x="2321731" y="825774"/>
              <a:ext cx="2365712"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Pills / Rows &amp; Columns</a:t>
              </a:r>
            </a:p>
          </p:txBody>
        </p:sp>
      </p:grpSp>
      <p:grpSp>
        <p:nvGrpSpPr>
          <p:cNvPr id="27" name="Group 26">
            <a:extLst>
              <a:ext uri="{FF2B5EF4-FFF2-40B4-BE49-F238E27FC236}">
                <a16:creationId xmlns:a16="http://schemas.microsoft.com/office/drawing/2014/main" id="{82CD95B1-2577-4CDF-8154-B7B41A545CC6}"/>
              </a:ext>
            </a:extLst>
          </p:cNvPr>
          <p:cNvGrpSpPr/>
          <p:nvPr/>
        </p:nvGrpSpPr>
        <p:grpSpPr>
          <a:xfrm>
            <a:off x="6725068" y="641866"/>
            <a:ext cx="2289500" cy="2863334"/>
            <a:chOff x="-993217" y="838200"/>
            <a:chExt cx="2289500" cy="2863334"/>
          </a:xfrm>
        </p:grpSpPr>
        <p:sp>
          <p:nvSpPr>
            <p:cNvPr id="28" name="Oval 27">
              <a:extLst>
                <a:ext uri="{FF2B5EF4-FFF2-40B4-BE49-F238E27FC236}">
                  <a16:creationId xmlns:a16="http://schemas.microsoft.com/office/drawing/2014/main" id="{A8991128-6CA7-4BAB-9D39-80D6DF1E9E32}"/>
                </a:ext>
              </a:extLst>
            </p:cNvPr>
            <p:cNvSpPr/>
            <p:nvPr/>
          </p:nvSpPr>
          <p:spPr>
            <a:xfrm>
              <a:off x="77083" y="838200"/>
              <a:ext cx="1219200" cy="2863334"/>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29" name="TextBox 28">
              <a:extLst>
                <a:ext uri="{FF2B5EF4-FFF2-40B4-BE49-F238E27FC236}">
                  <a16:creationId xmlns:a16="http://schemas.microsoft.com/office/drawing/2014/main" id="{51B70BEF-0EB0-47E4-84E9-4F4E2CCB9308}"/>
                </a:ext>
              </a:extLst>
            </p:cNvPr>
            <p:cNvSpPr txBox="1"/>
            <p:nvPr/>
          </p:nvSpPr>
          <p:spPr>
            <a:xfrm>
              <a:off x="-993217" y="1765650"/>
              <a:ext cx="1051250" cy="1015663"/>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Show Me</a:t>
              </a:r>
              <a:br>
                <a:rPr lang="en-US">
                  <a:solidFill>
                    <a:schemeClr val="accent2">
                      <a:lumMod val="50000"/>
                    </a:schemeClr>
                  </a:solidFill>
                </a:rPr>
              </a:br>
              <a:r>
                <a:rPr lang="en-US">
                  <a:solidFill>
                    <a:schemeClr val="accent2">
                      <a:lumMod val="50000"/>
                    </a:schemeClr>
                  </a:solidFill>
                </a:rPr>
                <a:t>Menu</a:t>
              </a:r>
            </a:p>
            <a:p>
              <a:r>
                <a:rPr lang="en-US" sz="1200">
                  <a:solidFill>
                    <a:schemeClr val="accent2">
                      <a:lumMod val="50000"/>
                    </a:schemeClr>
                  </a:solidFill>
                </a:rPr>
                <a:t>(can change </a:t>
              </a:r>
            </a:p>
            <a:p>
              <a:r>
                <a:rPr lang="en-US" sz="1200">
                  <a:solidFill>
                    <a:schemeClr val="accent2">
                      <a:lumMod val="50000"/>
                    </a:schemeClr>
                  </a:solidFill>
                </a:rPr>
                <a:t>position)</a:t>
              </a:r>
            </a:p>
          </p:txBody>
        </p:sp>
      </p:grpSp>
    </p:spTree>
    <p:extLst>
      <p:ext uri="{BB962C8B-B14F-4D97-AF65-F5344CB8AC3E}">
        <p14:creationId xmlns:p14="http://schemas.microsoft.com/office/powerpoint/2010/main" val="217811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47062-864B-4A57-8151-2A6754F1FE9A}"/>
              </a:ext>
            </a:extLst>
          </p:cNvPr>
          <p:cNvPicPr>
            <a:picLocks noChangeAspect="1"/>
          </p:cNvPicPr>
          <p:nvPr/>
        </p:nvPicPr>
        <p:blipFill>
          <a:blip r:embed="rId2"/>
          <a:stretch>
            <a:fillRect/>
          </a:stretch>
        </p:blipFill>
        <p:spPr>
          <a:xfrm>
            <a:off x="129073" y="553732"/>
            <a:ext cx="8915400" cy="5750536"/>
          </a:xfrm>
          <a:prstGeom prst="rect">
            <a:avLst/>
          </a:prstGeom>
        </p:spPr>
      </p:pic>
      <p:grpSp>
        <p:nvGrpSpPr>
          <p:cNvPr id="4" name="Group 3">
            <a:extLst>
              <a:ext uri="{FF2B5EF4-FFF2-40B4-BE49-F238E27FC236}">
                <a16:creationId xmlns:a16="http://schemas.microsoft.com/office/drawing/2014/main" id="{241BCDAE-D6D5-41E1-9013-48AEC0B01646}"/>
              </a:ext>
            </a:extLst>
          </p:cNvPr>
          <p:cNvGrpSpPr/>
          <p:nvPr/>
        </p:nvGrpSpPr>
        <p:grpSpPr>
          <a:xfrm>
            <a:off x="129073" y="990600"/>
            <a:ext cx="2273380" cy="381000"/>
            <a:chOff x="152400" y="838200"/>
            <a:chExt cx="2273380" cy="381000"/>
          </a:xfrm>
        </p:grpSpPr>
        <p:sp>
          <p:nvSpPr>
            <p:cNvPr id="5" name="Oval 4">
              <a:extLst>
                <a:ext uri="{FF2B5EF4-FFF2-40B4-BE49-F238E27FC236}">
                  <a16:creationId xmlns:a16="http://schemas.microsoft.com/office/drawing/2014/main" id="{1923E724-2E19-49E4-8C86-8A2ED238CBCB}"/>
                </a:ext>
              </a:extLst>
            </p:cNvPr>
            <p:cNvSpPr/>
            <p:nvPr/>
          </p:nvSpPr>
          <p:spPr>
            <a:xfrm>
              <a:off x="152400" y="838200"/>
              <a:ext cx="1219200"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6" name="TextBox 5">
              <a:extLst>
                <a:ext uri="{FF2B5EF4-FFF2-40B4-BE49-F238E27FC236}">
                  <a16:creationId xmlns:a16="http://schemas.microsoft.com/office/drawing/2014/main" id="{43C86024-19C2-4748-8798-E44569679C50}"/>
                </a:ext>
              </a:extLst>
            </p:cNvPr>
            <p:cNvSpPr txBox="1"/>
            <p:nvPr/>
          </p:nvSpPr>
          <p:spPr>
            <a:xfrm>
              <a:off x="1406590" y="838200"/>
              <a:ext cx="1019190"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Analytics</a:t>
              </a:r>
            </a:p>
          </p:txBody>
        </p:sp>
      </p:grpSp>
      <p:grpSp>
        <p:nvGrpSpPr>
          <p:cNvPr id="7" name="Group 6">
            <a:extLst>
              <a:ext uri="{FF2B5EF4-FFF2-40B4-BE49-F238E27FC236}">
                <a16:creationId xmlns:a16="http://schemas.microsoft.com/office/drawing/2014/main" id="{069FC956-A629-458D-B0C4-B6CCB20870D8}"/>
              </a:ext>
            </a:extLst>
          </p:cNvPr>
          <p:cNvGrpSpPr/>
          <p:nvPr/>
        </p:nvGrpSpPr>
        <p:grpSpPr>
          <a:xfrm>
            <a:off x="2044780" y="759281"/>
            <a:ext cx="2754528" cy="385665"/>
            <a:chOff x="813917" y="-1221919"/>
            <a:chExt cx="2754528" cy="385665"/>
          </a:xfrm>
        </p:grpSpPr>
        <p:sp>
          <p:nvSpPr>
            <p:cNvPr id="8" name="Oval 7">
              <a:extLst>
                <a:ext uri="{FF2B5EF4-FFF2-40B4-BE49-F238E27FC236}">
                  <a16:creationId xmlns:a16="http://schemas.microsoft.com/office/drawing/2014/main" id="{1DFC93E5-F56E-4975-8414-391881880A26}"/>
                </a:ext>
              </a:extLst>
            </p:cNvPr>
            <p:cNvSpPr/>
            <p:nvPr/>
          </p:nvSpPr>
          <p:spPr>
            <a:xfrm>
              <a:off x="813917" y="-1217254"/>
              <a:ext cx="392663"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9" name="TextBox 8">
              <a:extLst>
                <a:ext uri="{FF2B5EF4-FFF2-40B4-BE49-F238E27FC236}">
                  <a16:creationId xmlns:a16="http://schemas.microsoft.com/office/drawing/2014/main" id="{587F9FDA-7337-4110-BEBD-39C7E8FE554C}"/>
                </a:ext>
              </a:extLst>
            </p:cNvPr>
            <p:cNvSpPr txBox="1"/>
            <p:nvPr/>
          </p:nvSpPr>
          <p:spPr>
            <a:xfrm>
              <a:off x="1206580" y="-1221919"/>
              <a:ext cx="2361865"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Swap Rows &amp; Columns</a:t>
              </a:r>
            </a:p>
          </p:txBody>
        </p:sp>
      </p:grpSp>
      <p:grpSp>
        <p:nvGrpSpPr>
          <p:cNvPr id="10" name="Group 9">
            <a:extLst>
              <a:ext uri="{FF2B5EF4-FFF2-40B4-BE49-F238E27FC236}">
                <a16:creationId xmlns:a16="http://schemas.microsoft.com/office/drawing/2014/main" id="{055E5D0A-C96E-40E1-BCE3-27C30F7FD707}"/>
              </a:ext>
            </a:extLst>
          </p:cNvPr>
          <p:cNvGrpSpPr/>
          <p:nvPr/>
        </p:nvGrpSpPr>
        <p:grpSpPr>
          <a:xfrm>
            <a:off x="2323627" y="742948"/>
            <a:ext cx="2057782" cy="381000"/>
            <a:chOff x="152400" y="838200"/>
            <a:chExt cx="2057782" cy="381000"/>
          </a:xfrm>
        </p:grpSpPr>
        <p:sp>
          <p:nvSpPr>
            <p:cNvPr id="11" name="Oval 10">
              <a:extLst>
                <a:ext uri="{FF2B5EF4-FFF2-40B4-BE49-F238E27FC236}">
                  <a16:creationId xmlns:a16="http://schemas.microsoft.com/office/drawing/2014/main" id="{D9C3ABBA-55B3-47D4-8454-FF9713BC1607}"/>
                </a:ext>
              </a:extLst>
            </p:cNvPr>
            <p:cNvSpPr/>
            <p:nvPr/>
          </p:nvSpPr>
          <p:spPr>
            <a:xfrm>
              <a:off x="152400" y="838200"/>
              <a:ext cx="506479"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2" name="TextBox 11">
              <a:extLst>
                <a:ext uri="{FF2B5EF4-FFF2-40B4-BE49-F238E27FC236}">
                  <a16:creationId xmlns:a16="http://schemas.microsoft.com/office/drawing/2014/main" id="{9EA38FF5-C19E-4A79-95AA-E6CC82A9E558}"/>
                </a:ext>
              </a:extLst>
            </p:cNvPr>
            <p:cNvSpPr txBox="1"/>
            <p:nvPr/>
          </p:nvSpPr>
          <p:spPr>
            <a:xfrm>
              <a:off x="693869" y="838200"/>
              <a:ext cx="1516313"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Sorting Order</a:t>
              </a:r>
            </a:p>
          </p:txBody>
        </p:sp>
      </p:grpSp>
      <p:grpSp>
        <p:nvGrpSpPr>
          <p:cNvPr id="13" name="Group 12">
            <a:extLst>
              <a:ext uri="{FF2B5EF4-FFF2-40B4-BE49-F238E27FC236}">
                <a16:creationId xmlns:a16="http://schemas.microsoft.com/office/drawing/2014/main" id="{74F0D8ED-FD86-4503-A0D8-AD41CC511448}"/>
              </a:ext>
            </a:extLst>
          </p:cNvPr>
          <p:cNvGrpSpPr/>
          <p:nvPr/>
        </p:nvGrpSpPr>
        <p:grpSpPr>
          <a:xfrm>
            <a:off x="4344064" y="731280"/>
            <a:ext cx="2068507" cy="386834"/>
            <a:chOff x="152400" y="838200"/>
            <a:chExt cx="2068507" cy="386834"/>
          </a:xfrm>
        </p:grpSpPr>
        <p:sp>
          <p:nvSpPr>
            <p:cNvPr id="14" name="Oval 13">
              <a:extLst>
                <a:ext uri="{FF2B5EF4-FFF2-40B4-BE49-F238E27FC236}">
                  <a16:creationId xmlns:a16="http://schemas.microsoft.com/office/drawing/2014/main" id="{D6883676-97DA-4E9B-9B30-0AECA220E068}"/>
                </a:ext>
              </a:extLst>
            </p:cNvPr>
            <p:cNvSpPr/>
            <p:nvPr/>
          </p:nvSpPr>
          <p:spPr>
            <a:xfrm>
              <a:off x="152400" y="838200"/>
              <a:ext cx="304136" cy="38100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ffectLst>
                  <a:glow rad="63500">
                    <a:schemeClr val="accent2">
                      <a:satMod val="175000"/>
                      <a:alpha val="40000"/>
                    </a:schemeClr>
                  </a:glow>
                </a:effectLst>
              </a:endParaRPr>
            </a:p>
          </p:txBody>
        </p:sp>
        <p:sp>
          <p:nvSpPr>
            <p:cNvPr id="15" name="TextBox 14">
              <a:extLst>
                <a:ext uri="{FF2B5EF4-FFF2-40B4-BE49-F238E27FC236}">
                  <a16:creationId xmlns:a16="http://schemas.microsoft.com/office/drawing/2014/main" id="{3FB0F466-A3B2-4532-B711-FA90DD4CF781}"/>
                </a:ext>
              </a:extLst>
            </p:cNvPr>
            <p:cNvSpPr txBox="1"/>
            <p:nvPr/>
          </p:nvSpPr>
          <p:spPr>
            <a:xfrm>
              <a:off x="507617" y="855702"/>
              <a:ext cx="1713290" cy="369332"/>
            </a:xfrm>
            <a:prstGeom prst="rect">
              <a:avLst/>
            </a:prstGeom>
            <a:solidFill>
              <a:schemeClr val="bg1">
                <a:lumMod val="95000"/>
              </a:schemeClr>
            </a:solidFill>
            <a:effectLst>
              <a:softEdge rad="63500"/>
            </a:effectLst>
          </p:spPr>
          <p:txBody>
            <a:bodyPr wrap="none" rtlCol="0">
              <a:spAutoFit/>
            </a:bodyPr>
            <a:lstStyle/>
            <a:p>
              <a:r>
                <a:rPr lang="en-US">
                  <a:solidFill>
                    <a:schemeClr val="accent2">
                      <a:lumMod val="50000"/>
                    </a:schemeClr>
                  </a:solidFill>
                </a:rPr>
                <a:t>Slideshow Mode</a:t>
              </a:r>
            </a:p>
          </p:txBody>
        </p:sp>
      </p:grpSp>
    </p:spTree>
    <p:extLst>
      <p:ext uri="{BB962C8B-B14F-4D97-AF65-F5344CB8AC3E}">
        <p14:creationId xmlns:p14="http://schemas.microsoft.com/office/powerpoint/2010/main" val="258649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600200"/>
            <a:ext cx="4800600" cy="4525963"/>
          </a:xfrm>
        </p:spPr>
        <p:txBody>
          <a:bodyPr/>
          <a:lstStyle/>
          <a:p>
            <a:r>
              <a:rPr lang="en-US" dirty="0"/>
              <a:t>Dimensions:</a:t>
            </a:r>
          </a:p>
          <a:p>
            <a:pPr lvl="1"/>
            <a:r>
              <a:rPr lang="en-US" dirty="0"/>
              <a:t>These are items that we might want to categorize our data by. </a:t>
            </a:r>
          </a:p>
          <a:p>
            <a:r>
              <a:rPr lang="en-US" dirty="0"/>
              <a:t>Measures:</a:t>
            </a:r>
          </a:p>
          <a:p>
            <a:pPr lvl="1"/>
            <a:r>
              <a:rPr lang="en-US" dirty="0"/>
              <a:t>The numbers &amp; metrics that we want to analyze.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038" y="1219200"/>
            <a:ext cx="3781762" cy="54787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52400" y="1828800"/>
            <a:ext cx="1676400" cy="2331719"/>
          </a:xfrm>
          <a:prstGeom prst="ellipse">
            <a:avLst/>
          </a:prstGeom>
          <a:noFill/>
          <a:ln w="28575">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4648201"/>
            <a:ext cx="1676400" cy="1905000"/>
          </a:xfrm>
          <a:prstGeom prst="ellipse">
            <a:avLst/>
          </a:prstGeom>
          <a:noFill/>
          <a:ln w="28575">
            <a:solidFill>
              <a:schemeClr val="accent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4" idx="7"/>
          </p:cNvCxnSpPr>
          <p:nvPr/>
        </p:nvCxnSpPr>
        <p:spPr>
          <a:xfrm flipV="1">
            <a:off x="1278497" y="1927644"/>
            <a:ext cx="2988703" cy="242628"/>
          </a:xfrm>
          <a:prstGeom prst="line">
            <a:avLst/>
          </a:prstGeom>
          <a:ln w="28575">
            <a:solidFill>
              <a:srgbClr val="C0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6" idx="7"/>
          </p:cNvCxnSpPr>
          <p:nvPr/>
        </p:nvCxnSpPr>
        <p:spPr>
          <a:xfrm flipV="1">
            <a:off x="1430897" y="3840481"/>
            <a:ext cx="2836303" cy="1086701"/>
          </a:xfrm>
          <a:prstGeom prst="line">
            <a:avLst/>
          </a:prstGeom>
          <a:ln w="28575">
            <a:solidFill>
              <a:schemeClr val="accent6"/>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399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148FD-16C8-4371-8FDA-BCDED4D1B1C7}"/>
              </a:ext>
            </a:extLst>
          </p:cNvPr>
          <p:cNvPicPr>
            <a:picLocks noChangeAspect="1"/>
          </p:cNvPicPr>
          <p:nvPr/>
        </p:nvPicPr>
        <p:blipFill>
          <a:blip r:embed="rId2"/>
          <a:stretch>
            <a:fillRect/>
          </a:stretch>
        </p:blipFill>
        <p:spPr>
          <a:xfrm>
            <a:off x="3962400" y="381000"/>
            <a:ext cx="2771775" cy="571500"/>
          </a:xfrm>
          <a:prstGeom prst="rect">
            <a:avLst/>
          </a:prstGeom>
          <a:ln>
            <a:solidFill>
              <a:schemeClr val="accent1"/>
            </a:solidFill>
          </a:ln>
          <a:effectLst>
            <a:outerShdw blurRad="50800" dist="38100" dir="2700000" algn="tl" rotWithShape="0">
              <a:prstClr val="black">
                <a:alpha val="40000"/>
              </a:prstClr>
            </a:outerShdw>
          </a:effectLst>
        </p:spPr>
      </p:pic>
      <p:cxnSp>
        <p:nvCxnSpPr>
          <p:cNvPr id="10" name="Connector: Elbow 9">
            <a:extLst>
              <a:ext uri="{FF2B5EF4-FFF2-40B4-BE49-F238E27FC236}">
                <a16:creationId xmlns:a16="http://schemas.microsoft.com/office/drawing/2014/main" id="{6889841F-49C2-4267-81F2-16FD8623BBF2}"/>
              </a:ext>
            </a:extLst>
          </p:cNvPr>
          <p:cNvCxnSpPr>
            <a:cxnSpLocks/>
          </p:cNvCxnSpPr>
          <p:nvPr/>
        </p:nvCxnSpPr>
        <p:spPr>
          <a:xfrm flipV="1">
            <a:off x="2819400" y="846138"/>
            <a:ext cx="3048000" cy="1077912"/>
          </a:xfrm>
          <a:prstGeom prst="bentConnector3">
            <a:avLst>
              <a:gd name="adj1" fmla="val 100208"/>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1474D290-D2B7-4ACD-8152-C2538AF53919}"/>
              </a:ext>
            </a:extLst>
          </p:cNvPr>
          <p:cNvCxnSpPr>
            <a:cxnSpLocks/>
          </p:cNvCxnSpPr>
          <p:nvPr/>
        </p:nvCxnSpPr>
        <p:spPr>
          <a:xfrm flipV="1">
            <a:off x="2819400" y="846138"/>
            <a:ext cx="3352800" cy="2582862"/>
          </a:xfrm>
          <a:prstGeom prst="bentConnector3">
            <a:avLst>
              <a:gd name="adj1" fmla="val 100189"/>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FDF3FD8B-DFCC-4368-99D4-66C8309039D7}"/>
              </a:ext>
            </a:extLst>
          </p:cNvPr>
          <p:cNvCxnSpPr>
            <a:cxnSpLocks/>
          </p:cNvCxnSpPr>
          <p:nvPr/>
        </p:nvCxnSpPr>
        <p:spPr>
          <a:xfrm flipV="1">
            <a:off x="1905000" y="846138"/>
            <a:ext cx="4572000" cy="4093368"/>
          </a:xfrm>
          <a:prstGeom prst="bentConnector3">
            <a:avLst>
              <a:gd name="adj1" fmla="val 100000"/>
            </a:avLst>
          </a:prstGeom>
          <a:ln w="57150">
            <a:solidFill>
              <a:schemeClr val="accent6"/>
            </a:solidFill>
            <a:tailEnd type="stealt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8B450A-7601-46BD-A98C-35EED7FC8D45}"/>
              </a:ext>
            </a:extLst>
          </p:cNvPr>
          <p:cNvSpPr>
            <a:spLocks noGrp="1"/>
          </p:cNvSpPr>
          <p:nvPr>
            <p:ph idx="1"/>
          </p:nvPr>
        </p:nvSpPr>
        <p:spPr/>
        <p:txBody>
          <a:bodyPr/>
          <a:lstStyle/>
          <a:p>
            <a:r>
              <a:rPr lang="en-US" dirty="0"/>
              <a:t>Worksheet</a:t>
            </a:r>
          </a:p>
          <a:p>
            <a:pPr lvl="1"/>
            <a:r>
              <a:rPr lang="en-US" dirty="0"/>
              <a:t>A single visualization.  Drag data to rows and columns to get started</a:t>
            </a:r>
          </a:p>
          <a:p>
            <a:r>
              <a:rPr lang="en-US" dirty="0"/>
              <a:t>Dashboard</a:t>
            </a:r>
          </a:p>
          <a:p>
            <a:pPr lvl="1"/>
            <a:r>
              <a:rPr lang="en-US" dirty="0"/>
              <a:t>A display created by combining one or more worksheets</a:t>
            </a:r>
          </a:p>
          <a:p>
            <a:r>
              <a:rPr lang="en-US" dirty="0"/>
              <a:t>Story</a:t>
            </a:r>
          </a:p>
          <a:p>
            <a:pPr lvl="1"/>
            <a:r>
              <a:rPr lang="en-US" dirty="0"/>
              <a:t>A sequence of worksheets to tell a story</a:t>
            </a:r>
          </a:p>
        </p:txBody>
      </p:sp>
    </p:spTree>
    <p:extLst>
      <p:ext uri="{BB962C8B-B14F-4D97-AF65-F5344CB8AC3E}">
        <p14:creationId xmlns:p14="http://schemas.microsoft.com/office/powerpoint/2010/main" val="1719940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 a Visualization</a:t>
            </a:r>
          </a:p>
        </p:txBody>
      </p:sp>
      <p:sp>
        <p:nvSpPr>
          <p:cNvPr id="3" name="Content Placeholder 2"/>
          <p:cNvSpPr>
            <a:spLocks noGrp="1"/>
          </p:cNvSpPr>
          <p:nvPr>
            <p:ph idx="1"/>
          </p:nvPr>
        </p:nvSpPr>
        <p:spPr>
          <a:xfrm>
            <a:off x="457200" y="1600200"/>
            <a:ext cx="5562600" cy="4525963"/>
          </a:xfrm>
        </p:spPr>
        <p:txBody>
          <a:bodyPr/>
          <a:lstStyle/>
          <a:p>
            <a:r>
              <a:rPr lang="en-US" i="1" dirty="0"/>
              <a:t>Show Me Window</a:t>
            </a:r>
          </a:p>
          <a:p>
            <a:r>
              <a:rPr lang="en-US" dirty="0"/>
              <a:t>Highlights valid alternatives</a:t>
            </a:r>
          </a:p>
          <a:p>
            <a:r>
              <a:rPr lang="en-US" dirty="0"/>
              <a:t>Also can Ctrl-click dimensions &amp; measures to get “Show Me” alternatives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2209800" cy="52908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183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Marks</a:t>
            </a:r>
          </a:p>
        </p:txBody>
      </p:sp>
      <p:sp>
        <p:nvSpPr>
          <p:cNvPr id="3" name="Content Placeholder 2"/>
          <p:cNvSpPr>
            <a:spLocks noGrp="1"/>
          </p:cNvSpPr>
          <p:nvPr>
            <p:ph idx="1"/>
          </p:nvPr>
        </p:nvSpPr>
        <p:spPr>
          <a:xfrm>
            <a:off x="457200" y="1600200"/>
            <a:ext cx="6096000" cy="4525963"/>
          </a:xfrm>
        </p:spPr>
        <p:txBody>
          <a:bodyPr/>
          <a:lstStyle/>
          <a:p>
            <a:r>
              <a:rPr lang="en-US" dirty="0"/>
              <a:t>Map measure/dimension to different type of visual variable</a:t>
            </a:r>
          </a:p>
          <a:p>
            <a:pPr lvl="1"/>
            <a:r>
              <a:rPr lang="en-US" sz="2000" dirty="0"/>
              <a:t>Color/shade (when categorical </a:t>
            </a:r>
            <a:r>
              <a:rPr lang="en-US" sz="2000" dirty="0" err="1"/>
              <a:t>vs</a:t>
            </a:r>
            <a:r>
              <a:rPr lang="en-US" sz="2000" dirty="0"/>
              <a:t> ordered)</a:t>
            </a:r>
          </a:p>
          <a:p>
            <a:pPr lvl="1"/>
            <a:r>
              <a:rPr lang="en-US" sz="2000" dirty="0"/>
              <a:t>Size</a:t>
            </a:r>
          </a:p>
          <a:p>
            <a:pPr lvl="1"/>
            <a:r>
              <a:rPr lang="en-US" sz="2000" dirty="0"/>
              <a:t>Label</a:t>
            </a:r>
          </a:p>
          <a:p>
            <a:pPr lvl="1"/>
            <a:r>
              <a:rPr lang="en-US" sz="2000" dirty="0"/>
              <a:t>Detail</a:t>
            </a:r>
          </a:p>
          <a:p>
            <a:pPr lvl="1"/>
            <a:r>
              <a:rPr lang="en-US" sz="2000" dirty="0"/>
              <a:t>Tooltip</a:t>
            </a:r>
          </a:p>
          <a:p>
            <a:r>
              <a:rPr lang="en-US" dirty="0"/>
              <a:t>Click to customize each element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2057400" cy="3512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31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Visualizations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9809" b="44492"/>
          <a:stretch/>
        </p:blipFill>
        <p:spPr>
          <a:xfrm>
            <a:off x="357316" y="1285164"/>
            <a:ext cx="8429369" cy="4963236"/>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152400" y="3048000"/>
            <a:ext cx="2438400" cy="593726"/>
          </a:xfrm>
          <a:prstGeom prst="ellipse">
            <a:avLst/>
          </a:prstGeom>
          <a:no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9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C858-E59E-6C21-0318-B06A0FD67482}"/>
              </a:ext>
            </a:extLst>
          </p:cNvPr>
          <p:cNvSpPr>
            <a:spLocks noGrp="1"/>
          </p:cNvSpPr>
          <p:nvPr>
            <p:ph type="title"/>
          </p:nvPr>
        </p:nvSpPr>
        <p:spPr/>
        <p:txBody>
          <a:bodyPr/>
          <a:lstStyle/>
          <a:p>
            <a:r>
              <a:rPr lang="en-CA" dirty="0"/>
              <a:t>Follow Along Demo</a:t>
            </a:r>
          </a:p>
        </p:txBody>
      </p:sp>
      <p:sp>
        <p:nvSpPr>
          <p:cNvPr id="3" name="Content Placeholder 2">
            <a:extLst>
              <a:ext uri="{FF2B5EF4-FFF2-40B4-BE49-F238E27FC236}">
                <a16:creationId xmlns:a16="http://schemas.microsoft.com/office/drawing/2014/main" id="{E1C6889F-8A7B-44DB-1CF6-2B35342E6B18}"/>
              </a:ext>
            </a:extLst>
          </p:cNvPr>
          <p:cNvSpPr>
            <a:spLocks noGrp="1"/>
          </p:cNvSpPr>
          <p:nvPr>
            <p:ph idx="1"/>
          </p:nvPr>
        </p:nvSpPr>
        <p:spPr/>
        <p:txBody>
          <a:bodyPr>
            <a:normAutofit fontScale="85000" lnSpcReduction="20000"/>
          </a:bodyPr>
          <a:lstStyle/>
          <a:p>
            <a:r>
              <a:rPr lang="en-CA" dirty="0"/>
              <a:t>Bar Chart</a:t>
            </a:r>
          </a:p>
          <a:p>
            <a:pPr lvl="1"/>
            <a:r>
              <a:rPr lang="en-CA" dirty="0"/>
              <a:t>Category &amp; Sales</a:t>
            </a:r>
          </a:p>
          <a:p>
            <a:pPr lvl="1"/>
            <a:r>
              <a:rPr lang="en-CA" dirty="0"/>
              <a:t>Add subcategory</a:t>
            </a:r>
          </a:p>
          <a:p>
            <a:pPr lvl="1"/>
            <a:r>
              <a:rPr lang="en-CA" dirty="0"/>
              <a:t>Color by category</a:t>
            </a:r>
          </a:p>
          <a:p>
            <a:pPr lvl="1"/>
            <a:r>
              <a:rPr lang="en-CA" dirty="0"/>
              <a:t>Color by profit</a:t>
            </a:r>
          </a:p>
          <a:p>
            <a:r>
              <a:rPr lang="en-CA" dirty="0" err="1"/>
              <a:t>Treemap</a:t>
            </a:r>
            <a:endParaRPr lang="en-CA" dirty="0"/>
          </a:p>
          <a:p>
            <a:pPr lvl="1"/>
            <a:r>
              <a:rPr lang="en-CA" dirty="0"/>
              <a:t>Start by encouraging everyone to explore different chart types with the show me menu</a:t>
            </a:r>
          </a:p>
          <a:p>
            <a:pPr lvl="1"/>
            <a:r>
              <a:rPr lang="en-CA" dirty="0"/>
              <a:t>Then move to the </a:t>
            </a:r>
            <a:r>
              <a:rPr lang="en-CA" dirty="0" err="1"/>
              <a:t>treemap</a:t>
            </a:r>
            <a:r>
              <a:rPr lang="en-CA" dirty="0"/>
              <a:t> entry</a:t>
            </a:r>
          </a:p>
          <a:p>
            <a:pPr lvl="1"/>
            <a:r>
              <a:rPr lang="en-CA" dirty="0"/>
              <a:t>Add more labels </a:t>
            </a:r>
          </a:p>
          <a:p>
            <a:pPr lvl="1"/>
            <a:r>
              <a:rPr lang="en-CA" dirty="0"/>
              <a:t>Highlight how pills appear in the marks menu to show you how size, color, labels, </a:t>
            </a:r>
            <a:r>
              <a:rPr lang="en-CA" dirty="0" err="1"/>
              <a:t>etc</a:t>
            </a:r>
            <a:r>
              <a:rPr lang="en-CA" dirty="0"/>
              <a:t> are being used.</a:t>
            </a:r>
          </a:p>
        </p:txBody>
      </p:sp>
    </p:spTree>
    <p:extLst>
      <p:ext uri="{BB962C8B-B14F-4D97-AF65-F5344CB8AC3E}">
        <p14:creationId xmlns:p14="http://schemas.microsoft.com/office/powerpoint/2010/main" val="593418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ED05-493F-F648-CF7D-0528E65D1218}"/>
              </a:ext>
            </a:extLst>
          </p:cNvPr>
          <p:cNvSpPr>
            <a:spLocks noGrp="1"/>
          </p:cNvSpPr>
          <p:nvPr>
            <p:ph type="title"/>
          </p:nvPr>
        </p:nvSpPr>
        <p:spPr/>
        <p:txBody>
          <a:bodyPr/>
          <a:lstStyle/>
          <a:p>
            <a:r>
              <a:rPr lang="en-CA" dirty="0"/>
              <a:t>Fellow Along Demo</a:t>
            </a:r>
          </a:p>
        </p:txBody>
      </p:sp>
      <p:sp>
        <p:nvSpPr>
          <p:cNvPr id="3" name="Content Placeholder 2">
            <a:extLst>
              <a:ext uri="{FF2B5EF4-FFF2-40B4-BE49-F238E27FC236}">
                <a16:creationId xmlns:a16="http://schemas.microsoft.com/office/drawing/2014/main" id="{9CE82AF5-E9B2-8120-B897-4407A5558F60}"/>
              </a:ext>
            </a:extLst>
          </p:cNvPr>
          <p:cNvSpPr>
            <a:spLocks noGrp="1"/>
          </p:cNvSpPr>
          <p:nvPr>
            <p:ph idx="1"/>
          </p:nvPr>
        </p:nvSpPr>
        <p:spPr>
          <a:xfrm>
            <a:off x="457200" y="1600200"/>
            <a:ext cx="8229600" cy="5029200"/>
          </a:xfrm>
        </p:spPr>
        <p:txBody>
          <a:bodyPr>
            <a:normAutofit fontScale="70000" lnSpcReduction="20000"/>
          </a:bodyPr>
          <a:lstStyle/>
          <a:p>
            <a:r>
              <a:rPr lang="en-CA" dirty="0"/>
              <a:t>Map</a:t>
            </a:r>
          </a:p>
          <a:p>
            <a:pPr lvl="1"/>
            <a:r>
              <a:rPr lang="en-CA" dirty="0"/>
              <a:t>Use state/province and sales</a:t>
            </a:r>
          </a:p>
          <a:p>
            <a:pPr lvl="1"/>
            <a:r>
              <a:rPr lang="en-CA" dirty="0"/>
              <a:t>Selected the filled map</a:t>
            </a:r>
          </a:p>
          <a:p>
            <a:pPr lvl="1"/>
            <a:r>
              <a:rPr lang="en-CA" dirty="0"/>
              <a:t>Again add labels for state names</a:t>
            </a:r>
          </a:p>
          <a:p>
            <a:pPr lvl="1"/>
            <a:r>
              <a:rPr lang="en-CA" dirty="0"/>
              <a:t>Add an interactive filter for subcategory</a:t>
            </a:r>
          </a:p>
          <a:p>
            <a:pPr lvl="2"/>
            <a:r>
              <a:rPr lang="en-CA" dirty="0"/>
              <a:t>Show how to change the filter widget to dropdown, radio buttons, </a:t>
            </a:r>
            <a:r>
              <a:rPr lang="en-CA" dirty="0" err="1"/>
              <a:t>etc</a:t>
            </a:r>
            <a:endParaRPr lang="en-CA" dirty="0"/>
          </a:p>
          <a:p>
            <a:r>
              <a:rPr lang="en-CA" dirty="0"/>
              <a:t>Scatterplot</a:t>
            </a:r>
          </a:p>
          <a:p>
            <a:pPr lvl="1"/>
            <a:r>
              <a:rPr lang="en-CA" dirty="0"/>
              <a:t>Sales and profits</a:t>
            </a:r>
          </a:p>
          <a:p>
            <a:pPr lvl="1"/>
            <a:r>
              <a:rPr lang="en-CA" dirty="0"/>
              <a:t>Point out aggregation again</a:t>
            </a:r>
          </a:p>
          <a:p>
            <a:pPr lvl="1"/>
            <a:r>
              <a:rPr lang="en-CA" dirty="0"/>
              <a:t>Show how detail entry in marks works to break up the aggregation</a:t>
            </a:r>
          </a:p>
          <a:p>
            <a:pPr lvl="1"/>
            <a:r>
              <a:rPr lang="en-CA" dirty="0"/>
              <a:t>Adjust colors, shapes, etc.</a:t>
            </a:r>
          </a:p>
          <a:p>
            <a:r>
              <a:rPr lang="en-CA" dirty="0"/>
              <a:t>Dashboard</a:t>
            </a:r>
          </a:p>
          <a:p>
            <a:pPr lvl="1"/>
            <a:r>
              <a:rPr lang="en-CA" dirty="0"/>
              <a:t>Quickly throw all the previous examples onto one dashboard</a:t>
            </a:r>
          </a:p>
          <a:p>
            <a:pPr lvl="1"/>
            <a:r>
              <a:rPr lang="en-CA" dirty="0"/>
              <a:t>Show how to get filter widget to apply to all worksheets</a:t>
            </a:r>
          </a:p>
          <a:p>
            <a:pPr lvl="1"/>
            <a:r>
              <a:rPr lang="en-CA" dirty="0"/>
              <a:t>Show how to use “funnel” button to make worksheets into interactive filters for the rest of the dashboard</a:t>
            </a:r>
          </a:p>
        </p:txBody>
      </p:sp>
    </p:spTree>
    <p:extLst>
      <p:ext uri="{BB962C8B-B14F-4D97-AF65-F5344CB8AC3E}">
        <p14:creationId xmlns:p14="http://schemas.microsoft.com/office/powerpoint/2010/main" val="2148767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Visualizations </a:t>
            </a:r>
            <a:br>
              <a:rPr lang="en-US" dirty="0"/>
            </a:br>
            <a:r>
              <a:rPr lang="en-US" sz="3100" dirty="0"/>
              <a:t>make sure we covered all of these items</a:t>
            </a:r>
            <a:endParaRPr lang="en-US" dirty="0"/>
          </a:p>
        </p:txBody>
      </p:sp>
      <p:sp>
        <p:nvSpPr>
          <p:cNvPr id="3" name="Content Placeholder 2"/>
          <p:cNvSpPr>
            <a:spLocks noGrp="1"/>
          </p:cNvSpPr>
          <p:nvPr>
            <p:ph idx="1"/>
          </p:nvPr>
        </p:nvSpPr>
        <p:spPr/>
        <p:txBody>
          <a:bodyPr/>
          <a:lstStyle/>
          <a:p>
            <a:r>
              <a:rPr lang="en-US" dirty="0"/>
              <a:t>Drag &amp; drop</a:t>
            </a:r>
          </a:p>
          <a:p>
            <a:pPr lvl="1"/>
            <a:r>
              <a:rPr lang="en-US" dirty="0"/>
              <a:t>Order Date (columns) &amp; # of Records (rows)</a:t>
            </a:r>
          </a:p>
          <a:p>
            <a:r>
              <a:rPr lang="en-US" dirty="0"/>
              <a:t>See your data (details &amp; table)</a:t>
            </a:r>
          </a:p>
          <a:p>
            <a:r>
              <a:rPr lang="en-US" dirty="0"/>
              <a:t>Tableau likes to add things up</a:t>
            </a:r>
          </a:p>
          <a:p>
            <a:r>
              <a:rPr lang="en-US" dirty="0"/>
              <a:t>Menus / little triangles</a:t>
            </a:r>
          </a:p>
          <a:p>
            <a:r>
              <a:rPr lang="en-US" dirty="0"/>
              <a:t>Forward / back buttons</a:t>
            </a:r>
          </a:p>
          <a:p>
            <a:r>
              <a:rPr lang="en-US" dirty="0"/>
              <a:t>Break down dates</a:t>
            </a:r>
          </a:p>
        </p:txBody>
      </p:sp>
    </p:spTree>
    <p:extLst>
      <p:ext uri="{BB962C8B-B14F-4D97-AF65-F5344CB8AC3E}">
        <p14:creationId xmlns:p14="http://schemas.microsoft.com/office/powerpoint/2010/main" val="19686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S:\Pictures\Demo\example4a.jpg">
            <a:extLst>
              <a:ext uri="{FF2B5EF4-FFF2-40B4-BE49-F238E27FC236}">
                <a16:creationId xmlns:a16="http://schemas.microsoft.com/office/drawing/2014/main" id="{78FA4F70-A186-4400-98D4-CFD408F0D7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9754" y="1440624"/>
            <a:ext cx="2461370" cy="1648804"/>
          </a:xfrm>
          <a:prstGeom prst="rect">
            <a:avLst/>
          </a:prstGeom>
          <a:noFill/>
          <a:extLst>
            <a:ext uri="{909E8E84-426E-40DD-AFC4-6F175D3DCCD1}">
              <a14:hiddenFill xmlns:a14="http://schemas.microsoft.com/office/drawing/2010/main">
                <a:solidFill>
                  <a:srgbClr val="FFFFFF"/>
                </a:solidFill>
              </a14:hiddenFill>
            </a:ext>
          </a:extLst>
        </p:spPr>
      </p:pic>
      <p:pic>
        <p:nvPicPr>
          <p:cNvPr id="15" name="pasted-image.pdf">
            <a:extLst>
              <a:ext uri="{FF2B5EF4-FFF2-40B4-BE49-F238E27FC236}">
                <a16:creationId xmlns:a16="http://schemas.microsoft.com/office/drawing/2014/main" id="{496ED525-CA3E-44F8-B5E7-21BD8B0293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716" y="3617005"/>
            <a:ext cx="2415372" cy="1511738"/>
          </a:xfrm>
          <a:prstGeom prst="rect">
            <a:avLst/>
          </a:prstGeom>
          <a:ln>
            <a:noFill/>
          </a:ln>
          <a:effectLst>
            <a:outerShdw blurRad="190500" algn="tl" rotWithShape="0">
              <a:srgbClr val="000000">
                <a:alpha val="70000"/>
              </a:srgbClr>
            </a:outerShdw>
          </a:effectLst>
        </p:spPr>
      </p:pic>
      <p:pic>
        <p:nvPicPr>
          <p:cNvPr id="16" name="pasted-image.pdf">
            <a:extLst>
              <a:ext uri="{FF2B5EF4-FFF2-40B4-BE49-F238E27FC236}">
                <a16:creationId xmlns:a16="http://schemas.microsoft.com/office/drawing/2014/main" id="{B34CE13F-8A34-47E6-863D-30AA2E120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754" y="3625263"/>
            <a:ext cx="2451649" cy="1458413"/>
          </a:xfrm>
          <a:prstGeom prst="rect">
            <a:avLst/>
          </a:prstGeom>
          <a:ln>
            <a:noFill/>
          </a:ln>
          <a:effectLst>
            <a:outerShdw blurRad="190500" algn="tl" rotWithShape="0">
              <a:srgbClr val="000000">
                <a:alpha val="70000"/>
              </a:srgbClr>
            </a:outerShdw>
          </a:effectLst>
        </p:spPr>
      </p:pic>
      <p:pic>
        <p:nvPicPr>
          <p:cNvPr id="17" name="pasted-image.pdf">
            <a:extLst>
              <a:ext uri="{FF2B5EF4-FFF2-40B4-BE49-F238E27FC236}">
                <a16:creationId xmlns:a16="http://schemas.microsoft.com/office/drawing/2014/main" id="{ED9DAEF1-38F4-4306-9506-4D6DB8597E4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69" r="18274"/>
          <a:stretch/>
        </p:blipFill>
        <p:spPr>
          <a:xfrm>
            <a:off x="6497189" y="1429839"/>
            <a:ext cx="2402199" cy="1642292"/>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110490" y="1001664"/>
            <a:ext cx="7886700" cy="662782"/>
          </a:xfrm>
        </p:spPr>
        <p:txBody>
          <a:bodyPr>
            <a:normAutofit/>
          </a:bodyPr>
          <a:lstStyle/>
          <a:p>
            <a:r>
              <a:rPr lang="en-US" sz="2646" b="1" dirty="0"/>
              <a:t>Visualization Studio</a:t>
            </a:r>
          </a:p>
        </p:txBody>
      </p:sp>
      <p:sp>
        <p:nvSpPr>
          <p:cNvPr id="3" name="Content Placeholder 2"/>
          <p:cNvSpPr>
            <a:spLocks noGrp="1"/>
          </p:cNvSpPr>
          <p:nvPr>
            <p:ph sz="half" idx="1"/>
          </p:nvPr>
        </p:nvSpPr>
        <p:spPr>
          <a:xfrm>
            <a:off x="228912" y="2250984"/>
            <a:ext cx="3657528" cy="3484398"/>
          </a:xfrm>
        </p:spPr>
        <p:txBody>
          <a:bodyPr>
            <a:noAutofit/>
          </a:bodyPr>
          <a:lstStyle/>
          <a:p>
            <a:pPr marL="0" indent="0">
              <a:buNone/>
            </a:pPr>
            <a:r>
              <a:rPr lang="en-US" sz="1800"/>
              <a:t>TFDL 466B</a:t>
            </a:r>
          </a:p>
          <a:p>
            <a:pPr marL="0" indent="0">
              <a:buNone/>
            </a:pPr>
            <a:r>
              <a:rPr lang="en-US" sz="1800"/>
              <a:t>Display Wall</a:t>
            </a:r>
          </a:p>
          <a:p>
            <a:pPr lvl="1"/>
            <a:r>
              <a:rPr lang="en-US"/>
              <a:t>34.5 </a:t>
            </a:r>
            <a:r>
              <a:rPr lang="en-US" dirty="0"/>
              <a:t>million pixels </a:t>
            </a:r>
          </a:p>
          <a:p>
            <a:pPr lvl="1"/>
            <a:r>
              <a:rPr lang="en-US" dirty="0"/>
              <a:t>Compare that to HD </a:t>
            </a:r>
            <a:br>
              <a:rPr lang="en-US" dirty="0"/>
            </a:br>
            <a:r>
              <a:rPr lang="en-US" dirty="0"/>
              <a:t>(2.07 million) or even 4K </a:t>
            </a:r>
            <a:br>
              <a:rPr lang="en-US" dirty="0"/>
            </a:br>
            <a:r>
              <a:rPr lang="en-US" dirty="0"/>
              <a:t>(8.3 </a:t>
            </a:r>
            <a:r>
              <a:rPr lang="en-US"/>
              <a:t>million)</a:t>
            </a:r>
          </a:p>
          <a:p>
            <a:pPr lvl="1"/>
            <a:r>
              <a:rPr lang="en-US"/>
              <a:t>16</a:t>
            </a:r>
            <a:r>
              <a:rPr lang="en-US" dirty="0"/>
              <a:t>’ (4.9m) wide and 6’ (1.8m</a:t>
            </a:r>
            <a:r>
              <a:rPr lang="en-US"/>
              <a:t>) tall</a:t>
            </a:r>
            <a:endParaRPr lang="en-US" strike="sngStrike" dirty="0"/>
          </a:p>
          <a:p>
            <a:pPr marL="0" indent="0">
              <a:buNone/>
            </a:pPr>
            <a:r>
              <a:rPr lang="en-US" sz="1800"/>
              <a:t>Space </a:t>
            </a:r>
            <a:r>
              <a:rPr lang="en-US" sz="1800" dirty="0"/>
              <a:t>to </a:t>
            </a:r>
            <a:r>
              <a:rPr lang="en-US" sz="1800"/>
              <a:t>support research &amp; learning</a:t>
            </a:r>
            <a:endParaRPr lang="en-US" sz="1800" dirty="0"/>
          </a:p>
          <a:p>
            <a:r>
              <a:rPr lang="en-US" sz="1800"/>
              <a:t>Free to book </a:t>
            </a:r>
            <a:r>
              <a:rPr lang="en-US" sz="1800" dirty="0"/>
              <a:t>by faculty &amp; </a:t>
            </a:r>
            <a:r>
              <a:rPr lang="en-US" sz="1800"/>
              <a:t>grad students</a:t>
            </a:r>
          </a:p>
          <a:p>
            <a:endParaRPr lang="en-US" sz="1800" dirty="0"/>
          </a:p>
        </p:txBody>
      </p:sp>
      <p:sp>
        <p:nvSpPr>
          <p:cNvPr id="8" name="Content Placeholder 7"/>
          <p:cNvSpPr>
            <a:spLocks noGrp="1"/>
          </p:cNvSpPr>
          <p:nvPr>
            <p:ph sz="half" idx="2"/>
          </p:nvPr>
        </p:nvSpPr>
        <p:spPr>
          <a:xfrm>
            <a:off x="3701890" y="958060"/>
            <a:ext cx="4813223" cy="743905"/>
          </a:xfrm>
        </p:spPr>
        <p:txBody>
          <a:bodyPr>
            <a:normAutofit/>
          </a:bodyPr>
          <a:lstStyle/>
          <a:p>
            <a:pPr marL="0" indent="0">
              <a:buNone/>
            </a:pPr>
            <a:r>
              <a:rPr lang="en-US" sz="2880" dirty="0"/>
              <a:t>Uses:</a:t>
            </a:r>
          </a:p>
        </p:txBody>
      </p:sp>
      <p:sp>
        <p:nvSpPr>
          <p:cNvPr id="9" name="TextBox 8"/>
          <p:cNvSpPr txBox="1"/>
          <p:nvPr/>
        </p:nvSpPr>
        <p:spPr>
          <a:xfrm>
            <a:off x="5490906" y="1104710"/>
            <a:ext cx="937564" cy="369332"/>
          </a:xfrm>
          <a:prstGeom prst="rect">
            <a:avLst/>
          </a:prstGeom>
          <a:noFill/>
        </p:spPr>
        <p:txBody>
          <a:bodyPr wrap="none" rtlCol="0">
            <a:spAutoFit/>
          </a:bodyPr>
          <a:lstStyle/>
          <a:p>
            <a:pPr defTabSz="641909"/>
            <a:r>
              <a:rPr lang="en-US" dirty="0">
                <a:solidFill>
                  <a:prstClr val="white"/>
                </a:solidFill>
                <a:latin typeface="Calibri" panose="020F0502020204030204"/>
              </a:rPr>
              <a:t>Analysis</a:t>
            </a:r>
          </a:p>
        </p:txBody>
      </p:sp>
      <p:sp>
        <p:nvSpPr>
          <p:cNvPr id="12" name="TextBox 11"/>
          <p:cNvSpPr txBox="1"/>
          <p:nvPr/>
        </p:nvSpPr>
        <p:spPr>
          <a:xfrm>
            <a:off x="5412784" y="3270757"/>
            <a:ext cx="1005725" cy="369332"/>
          </a:xfrm>
          <a:prstGeom prst="rect">
            <a:avLst/>
          </a:prstGeom>
          <a:noFill/>
        </p:spPr>
        <p:txBody>
          <a:bodyPr wrap="none" rtlCol="0">
            <a:spAutoFit/>
          </a:bodyPr>
          <a:lstStyle/>
          <a:p>
            <a:pPr defTabSz="641909"/>
            <a:r>
              <a:rPr lang="en-US" dirty="0">
                <a:solidFill>
                  <a:prstClr val="white"/>
                </a:solidFill>
                <a:latin typeface="Calibri" panose="020F0502020204030204"/>
              </a:rPr>
              <a:t>Teaching</a:t>
            </a:r>
          </a:p>
        </p:txBody>
      </p:sp>
      <p:sp>
        <p:nvSpPr>
          <p:cNvPr id="13" name="TextBox 12"/>
          <p:cNvSpPr txBox="1"/>
          <p:nvPr/>
        </p:nvSpPr>
        <p:spPr>
          <a:xfrm>
            <a:off x="7592146" y="1083590"/>
            <a:ext cx="1376852" cy="369332"/>
          </a:xfrm>
          <a:prstGeom prst="rect">
            <a:avLst/>
          </a:prstGeom>
          <a:noFill/>
        </p:spPr>
        <p:txBody>
          <a:bodyPr wrap="none" rtlCol="0">
            <a:spAutoFit/>
          </a:bodyPr>
          <a:lstStyle/>
          <a:p>
            <a:pPr defTabSz="641909"/>
            <a:r>
              <a:rPr lang="en-US" dirty="0">
                <a:solidFill>
                  <a:prstClr val="white"/>
                </a:solidFill>
                <a:latin typeface="Calibri" panose="020F0502020204030204"/>
              </a:rPr>
              <a:t>Presentation</a:t>
            </a:r>
          </a:p>
        </p:txBody>
      </p:sp>
      <p:sp>
        <p:nvSpPr>
          <p:cNvPr id="14" name="TextBox 13"/>
          <p:cNvSpPr txBox="1"/>
          <p:nvPr/>
        </p:nvSpPr>
        <p:spPr>
          <a:xfrm>
            <a:off x="8176093" y="3270757"/>
            <a:ext cx="795282" cy="369332"/>
          </a:xfrm>
          <a:prstGeom prst="rect">
            <a:avLst/>
          </a:prstGeom>
          <a:noFill/>
        </p:spPr>
        <p:txBody>
          <a:bodyPr wrap="none" rtlCol="0">
            <a:spAutoFit/>
          </a:bodyPr>
          <a:lstStyle/>
          <a:p>
            <a:pPr defTabSz="641909"/>
            <a:r>
              <a:rPr lang="en-US" dirty="0">
                <a:solidFill>
                  <a:prstClr val="white"/>
                </a:solidFill>
                <a:latin typeface="Calibri" panose="020F0502020204030204"/>
              </a:rPr>
              <a:t>Events</a:t>
            </a:r>
          </a:p>
        </p:txBody>
      </p:sp>
      <p:sp>
        <p:nvSpPr>
          <p:cNvPr id="19" name="TextBox 18">
            <a:extLst>
              <a:ext uri="{FF2B5EF4-FFF2-40B4-BE49-F238E27FC236}">
                <a16:creationId xmlns:a16="http://schemas.microsoft.com/office/drawing/2014/main" id="{93118600-0658-47D1-870C-459B568D6FCA}"/>
              </a:ext>
            </a:extLst>
          </p:cNvPr>
          <p:cNvSpPr txBox="1"/>
          <p:nvPr/>
        </p:nvSpPr>
        <p:spPr>
          <a:xfrm>
            <a:off x="4572001" y="5608335"/>
            <a:ext cx="5401247" cy="415498"/>
          </a:xfrm>
          <a:prstGeom prst="rect">
            <a:avLst/>
          </a:prstGeom>
          <a:noFill/>
        </p:spPr>
        <p:txBody>
          <a:bodyPr wrap="square">
            <a:spAutoFit/>
          </a:bodyPr>
          <a:lstStyle/>
          <a:p>
            <a:pPr defTabSz="685800"/>
            <a:r>
              <a:rPr lang="en-US" sz="2100" b="1">
                <a:solidFill>
                  <a:prstClr val="white"/>
                </a:solidFill>
                <a:latin typeface="Calibri" panose="020F0502020204030204"/>
              </a:rPr>
              <a:t>https://library.ucalgary.ca/visualization</a:t>
            </a:r>
            <a:endParaRPr lang="en-US" sz="2100" b="1" dirty="0">
              <a:solidFill>
                <a:prstClr val="white"/>
              </a:solidFill>
              <a:latin typeface="Calibri" panose="020F0502020204030204"/>
            </a:endParaRPr>
          </a:p>
        </p:txBody>
      </p:sp>
    </p:spTree>
    <p:extLst>
      <p:ext uri="{BB962C8B-B14F-4D97-AF65-F5344CB8AC3E}">
        <p14:creationId xmlns:p14="http://schemas.microsoft.com/office/powerpoint/2010/main" val="1244613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3106572"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583616"/>
            <a:ext cx="2791605" cy="5520579"/>
          </a:xfrm>
        </p:spPr>
        <p:txBody>
          <a:bodyPr>
            <a:normAutofit/>
          </a:bodyPr>
          <a:lstStyle/>
          <a:p>
            <a:r>
              <a:rPr lang="en-US">
                <a:solidFill>
                  <a:srgbClr val="FFFFFF"/>
                </a:solidFill>
              </a:rPr>
              <a:t>Output</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2127" y="321732"/>
            <a:ext cx="5430574"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00701" y="583616"/>
            <a:ext cx="4945642" cy="5520579"/>
          </a:xfrm>
        </p:spPr>
        <p:txBody>
          <a:bodyPr anchor="ctr">
            <a:normAutofit/>
          </a:bodyPr>
          <a:lstStyle/>
          <a:p>
            <a:r>
              <a:rPr lang="en-US">
                <a:solidFill>
                  <a:srgbClr val="FFFFFF"/>
                </a:solidFill>
              </a:rPr>
              <a:t>PDF / Powerpoint / Image</a:t>
            </a:r>
          </a:p>
          <a:p>
            <a:r>
              <a:rPr lang="en-US">
                <a:solidFill>
                  <a:srgbClr val="FFFFFF"/>
                </a:solidFill>
              </a:rPr>
              <a:t>Tableau workbook (can be read in Tableau Reader)</a:t>
            </a:r>
          </a:p>
          <a:p>
            <a:r>
              <a:rPr lang="en-US">
                <a:solidFill>
                  <a:srgbClr val="FFFFFF"/>
                </a:solidFill>
              </a:rPr>
              <a:t>Create an interactive webpage</a:t>
            </a:r>
          </a:p>
          <a:p>
            <a:pPr lvl="1"/>
            <a:r>
              <a:rPr lang="en-US">
                <a:solidFill>
                  <a:srgbClr val="FFFFFF"/>
                </a:solidFill>
              </a:rPr>
              <a:t>Public</a:t>
            </a:r>
          </a:p>
          <a:p>
            <a:pPr lvl="1"/>
            <a:r>
              <a:rPr lang="en-US">
                <a:solidFill>
                  <a:srgbClr val="FFFFFF"/>
                </a:solidFill>
              </a:rPr>
              <a:t>Server license</a:t>
            </a:r>
          </a:p>
          <a:p>
            <a:pPr lvl="1"/>
            <a:endParaRPr lang="en-US">
              <a:solidFill>
                <a:srgbClr val="FFFFFF"/>
              </a:solidFill>
            </a:endParaRPr>
          </a:p>
        </p:txBody>
      </p:sp>
    </p:spTree>
    <p:extLst>
      <p:ext uri="{BB962C8B-B14F-4D97-AF65-F5344CB8AC3E}">
        <p14:creationId xmlns:p14="http://schemas.microsoft.com/office/powerpoint/2010/main" val="192192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228600" y="640080"/>
            <a:ext cx="2576320" cy="5613236"/>
          </a:xfrm>
        </p:spPr>
        <p:txBody>
          <a:bodyPr vert="horz" lIns="91440" tIns="45720" rIns="91440" bIns="45720" rtlCol="0" anchor="ctr">
            <a:normAutofit/>
          </a:bodyPr>
          <a:lstStyle/>
          <a:p>
            <a:pPr algn="l">
              <a:lnSpc>
                <a:spcPct val="90000"/>
              </a:lnSpc>
            </a:pPr>
            <a:r>
              <a:rPr lang="en-US" sz="3600" kern="1200">
                <a:solidFill>
                  <a:srgbClr val="FFFFFF"/>
                </a:solidFill>
                <a:latin typeface="+mj-lt"/>
                <a:ea typeface="+mj-ea"/>
                <a:cs typeface="+mj-cs"/>
              </a:rPr>
              <a:t>Calculated Field:</a:t>
            </a:r>
            <a:br>
              <a:rPr lang="en-US" sz="3700" kern="1200">
                <a:solidFill>
                  <a:srgbClr val="FFFFFF"/>
                </a:solidFill>
                <a:latin typeface="+mj-lt"/>
                <a:ea typeface="+mj-ea"/>
                <a:cs typeface="+mj-cs"/>
              </a:rPr>
            </a:br>
            <a:br>
              <a:rPr lang="en-US" sz="3700" kern="1200">
                <a:solidFill>
                  <a:srgbClr val="FFFFFF"/>
                </a:solidFill>
                <a:latin typeface="+mj-lt"/>
                <a:ea typeface="+mj-ea"/>
                <a:cs typeface="+mj-cs"/>
              </a:rPr>
            </a:br>
            <a:r>
              <a:rPr lang="en-US" sz="3700" kern="1200">
                <a:solidFill>
                  <a:srgbClr val="FFFFFF"/>
                </a:solidFill>
                <a:latin typeface="+mj-lt"/>
                <a:ea typeface="+mj-ea"/>
                <a:cs typeface="+mj-cs"/>
              </a:rPr>
              <a:t>Bollinger Bands</a:t>
            </a:r>
          </a:p>
        </p:txBody>
      </p:sp>
      <p:sp>
        <p:nvSpPr>
          <p:cNvPr id="5" name="Rectangle 4"/>
          <p:cNvSpPr/>
          <p:nvPr/>
        </p:nvSpPr>
        <p:spPr>
          <a:xfrm>
            <a:off x="3698552" y="3752086"/>
            <a:ext cx="5136536" cy="2484884"/>
          </a:xfrm>
          <a:prstGeom prst="rect">
            <a:avLst/>
          </a:prstGeom>
        </p:spPr>
        <p:txBody>
          <a:bodyPr vert="horz" lIns="91440" tIns="45720" rIns="91440" bIns="45720" rtlCol="0" anchor="ctr">
            <a:normAutofit/>
          </a:bodyPr>
          <a:lstStyle/>
          <a:p>
            <a:pPr>
              <a:lnSpc>
                <a:spcPct val="90000"/>
              </a:lnSpc>
              <a:spcAft>
                <a:spcPts val="600"/>
              </a:spcAft>
            </a:pPr>
            <a:r>
              <a:rPr lang="en-US" sz="1700"/>
              <a:t>Data: </a:t>
            </a:r>
            <a:r>
              <a:rPr lang="en-US" sz="1700">
                <a:hlinkClick r:id="rId3"/>
              </a:rPr>
              <a:t>http://brosz.ca/slides/tableau/apple%20stock.csv</a:t>
            </a:r>
            <a:r>
              <a:rPr lang="en-US" sz="1700"/>
              <a:t> </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0400" y="633730"/>
            <a:ext cx="5943600" cy="386334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514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3555" y="620392"/>
            <a:ext cx="2856201" cy="3189608"/>
          </a:xfrm>
        </p:spPr>
        <p:txBody>
          <a:bodyPr>
            <a:normAutofit/>
          </a:bodyPr>
          <a:lstStyle/>
          <a:p>
            <a:r>
              <a:rPr lang="en-US" sz="4800">
                <a:solidFill>
                  <a:schemeClr val="bg1"/>
                </a:solidFill>
              </a:rPr>
              <a:t>Bollinger Bands</a:t>
            </a:r>
          </a:p>
        </p:txBody>
      </p:sp>
      <p:graphicFrame>
        <p:nvGraphicFramePr>
          <p:cNvPr id="5" name="Content Placeholder 2">
            <a:extLst>
              <a:ext uri="{FF2B5EF4-FFF2-40B4-BE49-F238E27FC236}">
                <a16:creationId xmlns:a16="http://schemas.microsoft.com/office/drawing/2014/main" id="{367E7E47-E037-48DC-956C-D9707C5E76EC}"/>
              </a:ext>
            </a:extLst>
          </p:cNvPr>
          <p:cNvGraphicFramePr>
            <a:graphicFrameLocks noGrp="1"/>
          </p:cNvGraphicFramePr>
          <p:nvPr>
            <p:ph idx="1"/>
            <p:extLst>
              <p:ext uri="{D42A27DB-BD31-4B8C-83A1-F6EECF244321}">
                <p14:modId xmlns:p14="http://schemas.microsoft.com/office/powerpoint/2010/main" val="181491579"/>
              </p:ext>
            </p:extLst>
          </p:nvPr>
        </p:nvGraphicFramePr>
        <p:xfrm>
          <a:off x="4101291" y="228600"/>
          <a:ext cx="469773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a:extLst>
              <a:ext uri="{FF2B5EF4-FFF2-40B4-BE49-F238E27FC236}">
                <a16:creationId xmlns:a16="http://schemas.microsoft.com/office/drawing/2014/main" id="{6D0DED9F-7BB1-4E1D-AF73-B6F36738DAF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0514" y="4458201"/>
            <a:ext cx="3518878" cy="22872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AB1165E-F46B-4C88-8E35-91CEFF12AD2E}"/>
              </a:ext>
            </a:extLst>
          </p:cNvPr>
          <p:cNvSpPr/>
          <p:nvPr/>
        </p:nvSpPr>
        <p:spPr>
          <a:xfrm>
            <a:off x="533400" y="4572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704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8618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4568"/>
            <a:ext cx="2824842" cy="5412920"/>
          </a:xfrm>
        </p:spPr>
        <p:txBody>
          <a:bodyPr>
            <a:normAutofit/>
          </a:bodyPr>
          <a:lstStyle/>
          <a:p>
            <a:r>
              <a:rPr lang="en-US">
                <a:solidFill>
                  <a:srgbClr val="FFFFFF"/>
                </a:solidFill>
              </a:rPr>
              <a:t>More Info</a:t>
            </a:r>
          </a:p>
        </p:txBody>
      </p:sp>
      <p:sp>
        <p:nvSpPr>
          <p:cNvPr id="3" name="Content Placeholder 2"/>
          <p:cNvSpPr>
            <a:spLocks noGrp="1"/>
          </p:cNvSpPr>
          <p:nvPr>
            <p:ph idx="1"/>
          </p:nvPr>
        </p:nvSpPr>
        <p:spPr>
          <a:xfrm>
            <a:off x="3962400" y="624568"/>
            <a:ext cx="5105400" cy="5412920"/>
          </a:xfrm>
        </p:spPr>
        <p:txBody>
          <a:bodyPr anchor="ctr">
            <a:normAutofit/>
          </a:bodyPr>
          <a:lstStyle/>
          <a:p>
            <a:pPr marL="0" indent="0">
              <a:buNone/>
            </a:pPr>
            <a:r>
              <a:rPr lang="en-US" sz="2800" dirty="0"/>
              <a:t>Training Videos</a:t>
            </a:r>
          </a:p>
          <a:p>
            <a:r>
              <a:rPr lang="en-US" sz="2000" dirty="0">
                <a:hlinkClick r:id="rId3"/>
              </a:rPr>
              <a:t>http://www.tableau.com/learn/training</a:t>
            </a:r>
            <a:endParaRPr lang="en-US" sz="2000" dirty="0"/>
          </a:p>
          <a:p>
            <a:r>
              <a:rPr lang="en-US" sz="2000" dirty="0">
                <a:hlinkClick r:id="rId4"/>
              </a:rPr>
              <a:t>https://www.linkedin.com/learning/</a:t>
            </a:r>
            <a:r>
              <a:rPr lang="en-US" sz="2000" dirty="0"/>
              <a:t> </a:t>
            </a:r>
            <a:br>
              <a:rPr lang="en-US" sz="2000" dirty="0"/>
            </a:br>
            <a:r>
              <a:rPr lang="en-US" sz="1400" dirty="0"/>
              <a:t>(free month, also available through Calgary </a:t>
            </a:r>
            <a:r>
              <a:rPr lang="en-US" sz="1400"/>
              <a:t>Public Library)</a:t>
            </a:r>
            <a:endParaRPr lang="en-US" sz="1400" dirty="0"/>
          </a:p>
          <a:p>
            <a:pPr marL="0" indent="0">
              <a:buNone/>
            </a:pPr>
            <a:endParaRPr lang="en-US" sz="2800" dirty="0"/>
          </a:p>
          <a:p>
            <a:pPr marL="0" indent="0">
              <a:buNone/>
            </a:pPr>
            <a:r>
              <a:rPr lang="en-US" sz="2800" dirty="0"/>
              <a:t>Tableau Visualization of the Day</a:t>
            </a:r>
          </a:p>
          <a:p>
            <a:r>
              <a:rPr lang="en-US" sz="2000" dirty="0">
                <a:hlinkClick r:id="rId5"/>
              </a:rPr>
              <a:t>http://www.tableau.com/public/community/ viz-of-the-day</a:t>
            </a:r>
            <a:endParaRPr lang="en-US" sz="2000" dirty="0"/>
          </a:p>
          <a:p>
            <a:pPr lvl="1"/>
            <a:endParaRPr lang="en-US" sz="2100" dirty="0"/>
          </a:p>
          <a:p>
            <a:pPr marL="457200" lvl="1" indent="0">
              <a:buNone/>
            </a:pPr>
            <a:endParaRPr lang="en-US" sz="2100" dirty="0"/>
          </a:p>
        </p:txBody>
      </p:sp>
    </p:spTree>
    <p:extLst>
      <p:ext uri="{BB962C8B-B14F-4D97-AF65-F5344CB8AC3E}">
        <p14:creationId xmlns:p14="http://schemas.microsoft.com/office/powerpoint/2010/main" val="3779306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0652A0-6D7D-49E1-B666-3D498BC0099F}"/>
              </a:ext>
            </a:extLst>
          </p:cNvPr>
          <p:cNvPicPr>
            <a:picLocks noChangeAspect="1"/>
          </p:cNvPicPr>
          <p:nvPr/>
        </p:nvPicPr>
        <p:blipFill>
          <a:blip r:embed="rId2"/>
          <a:stretch>
            <a:fillRect/>
          </a:stretch>
        </p:blipFill>
        <p:spPr>
          <a:xfrm>
            <a:off x="852458" y="243294"/>
            <a:ext cx="6096851" cy="1371791"/>
          </a:xfrm>
          <a:prstGeom prst="rect">
            <a:avLst/>
          </a:prstGeom>
          <a:ln>
            <a:solidFill>
              <a:schemeClr val="accent1"/>
            </a:solidFill>
          </a:ln>
        </p:spPr>
      </p:pic>
      <p:pic>
        <p:nvPicPr>
          <p:cNvPr id="7" name="Picture 6">
            <a:extLst>
              <a:ext uri="{FF2B5EF4-FFF2-40B4-BE49-F238E27FC236}">
                <a16:creationId xmlns:a16="http://schemas.microsoft.com/office/drawing/2014/main" id="{550A03FB-74A7-424B-97AE-DCD769028000}"/>
              </a:ext>
            </a:extLst>
          </p:cNvPr>
          <p:cNvPicPr>
            <a:picLocks noChangeAspect="1"/>
          </p:cNvPicPr>
          <p:nvPr/>
        </p:nvPicPr>
        <p:blipFill>
          <a:blip r:embed="rId3"/>
          <a:stretch>
            <a:fillRect/>
          </a:stretch>
        </p:blipFill>
        <p:spPr>
          <a:xfrm>
            <a:off x="1004858" y="1505309"/>
            <a:ext cx="6573167" cy="1362265"/>
          </a:xfrm>
          <a:prstGeom prst="rect">
            <a:avLst/>
          </a:prstGeom>
          <a:ln>
            <a:solidFill>
              <a:schemeClr val="accent1"/>
            </a:solidFill>
          </a:ln>
        </p:spPr>
      </p:pic>
      <p:pic>
        <p:nvPicPr>
          <p:cNvPr id="9" name="Picture 8">
            <a:extLst>
              <a:ext uri="{FF2B5EF4-FFF2-40B4-BE49-F238E27FC236}">
                <a16:creationId xmlns:a16="http://schemas.microsoft.com/office/drawing/2014/main" id="{58F7BA54-FF76-4FA3-8A9D-1264BA1364D9}"/>
              </a:ext>
            </a:extLst>
          </p:cNvPr>
          <p:cNvPicPr>
            <a:picLocks noChangeAspect="1"/>
          </p:cNvPicPr>
          <p:nvPr/>
        </p:nvPicPr>
        <p:blipFill>
          <a:blip r:embed="rId4"/>
          <a:stretch>
            <a:fillRect/>
          </a:stretch>
        </p:blipFill>
        <p:spPr>
          <a:xfrm>
            <a:off x="1157258" y="2757798"/>
            <a:ext cx="6649378" cy="1543265"/>
          </a:xfrm>
          <a:prstGeom prst="rect">
            <a:avLst/>
          </a:prstGeom>
          <a:ln>
            <a:solidFill>
              <a:schemeClr val="accent1"/>
            </a:solidFill>
          </a:ln>
        </p:spPr>
      </p:pic>
      <p:pic>
        <p:nvPicPr>
          <p:cNvPr id="15" name="Picture 14">
            <a:extLst>
              <a:ext uri="{FF2B5EF4-FFF2-40B4-BE49-F238E27FC236}">
                <a16:creationId xmlns:a16="http://schemas.microsoft.com/office/drawing/2014/main" id="{738744D5-8F74-48B3-9395-8FB3C7A73293}"/>
              </a:ext>
            </a:extLst>
          </p:cNvPr>
          <p:cNvPicPr>
            <a:picLocks noChangeAspect="1"/>
          </p:cNvPicPr>
          <p:nvPr/>
        </p:nvPicPr>
        <p:blipFill>
          <a:blip r:embed="rId5"/>
          <a:stretch>
            <a:fillRect/>
          </a:stretch>
        </p:blipFill>
        <p:spPr>
          <a:xfrm>
            <a:off x="1309658" y="4252985"/>
            <a:ext cx="6544588" cy="1190791"/>
          </a:xfrm>
          <a:prstGeom prst="rect">
            <a:avLst/>
          </a:prstGeom>
          <a:ln>
            <a:solidFill>
              <a:schemeClr val="accent1"/>
            </a:solidFill>
          </a:ln>
        </p:spPr>
      </p:pic>
      <p:pic>
        <p:nvPicPr>
          <p:cNvPr id="13" name="Picture 12">
            <a:extLst>
              <a:ext uri="{FF2B5EF4-FFF2-40B4-BE49-F238E27FC236}">
                <a16:creationId xmlns:a16="http://schemas.microsoft.com/office/drawing/2014/main" id="{57C9B1C3-DB07-4CDC-AD6E-35A00C78FCDD}"/>
              </a:ext>
            </a:extLst>
          </p:cNvPr>
          <p:cNvPicPr>
            <a:picLocks noChangeAspect="1"/>
          </p:cNvPicPr>
          <p:nvPr/>
        </p:nvPicPr>
        <p:blipFill>
          <a:blip r:embed="rId6"/>
          <a:stretch>
            <a:fillRect/>
          </a:stretch>
        </p:blipFill>
        <p:spPr>
          <a:xfrm>
            <a:off x="1524000" y="5334000"/>
            <a:ext cx="6496957" cy="1152686"/>
          </a:xfrm>
          <a:prstGeom prst="rect">
            <a:avLst/>
          </a:prstGeom>
          <a:ln>
            <a:solidFill>
              <a:schemeClr val="accent1"/>
            </a:solidFill>
          </a:ln>
        </p:spPr>
      </p:pic>
      <p:sp>
        <p:nvSpPr>
          <p:cNvPr id="16" name="TextBox 15">
            <a:extLst>
              <a:ext uri="{FF2B5EF4-FFF2-40B4-BE49-F238E27FC236}">
                <a16:creationId xmlns:a16="http://schemas.microsoft.com/office/drawing/2014/main" id="{C459E475-F203-49DE-90B9-9F79C4AE8920}"/>
              </a:ext>
            </a:extLst>
          </p:cNvPr>
          <p:cNvSpPr txBox="1"/>
          <p:nvPr/>
        </p:nvSpPr>
        <p:spPr>
          <a:xfrm>
            <a:off x="2741157" y="6524791"/>
            <a:ext cx="6402843" cy="369332"/>
          </a:xfrm>
          <a:prstGeom prst="rect">
            <a:avLst/>
          </a:prstGeom>
          <a:noFill/>
        </p:spPr>
        <p:txBody>
          <a:bodyPr wrap="none" rtlCol="0">
            <a:spAutoFit/>
          </a:bodyPr>
          <a:lstStyle/>
          <a:p>
            <a:r>
              <a:rPr lang="en-CA" dirty="0"/>
              <a:t>LIBRARY.UCALGARY.CA – search for TABLEAU VISUALIZATION</a:t>
            </a:r>
          </a:p>
        </p:txBody>
      </p:sp>
    </p:spTree>
    <p:extLst>
      <p:ext uri="{BB962C8B-B14F-4D97-AF65-F5344CB8AC3E}">
        <p14:creationId xmlns:p14="http://schemas.microsoft.com/office/powerpoint/2010/main" val="593570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725"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75B7D48F-DDDD-4C05-A0CB-35AB3147ECB3}"/>
              </a:ext>
            </a:extLst>
          </p:cNvPr>
          <p:cNvSpPr>
            <a:spLocks noGrp="1"/>
          </p:cNvSpPr>
          <p:nvPr>
            <p:ph type="title"/>
          </p:nvPr>
        </p:nvSpPr>
        <p:spPr>
          <a:xfrm>
            <a:off x="624751" y="365125"/>
            <a:ext cx="2980250" cy="2682875"/>
          </a:xfrm>
        </p:spPr>
        <p:txBody>
          <a:bodyPr vert="horz" lIns="91440" tIns="45720" rIns="91440" bIns="45720" rtlCol="0" anchor="ctr">
            <a:normAutofit/>
          </a:bodyPr>
          <a:lstStyle/>
          <a:p>
            <a:pPr algn="l">
              <a:lnSpc>
                <a:spcPct val="90000"/>
              </a:lnSpc>
            </a:pPr>
            <a:r>
              <a:rPr lang="en-US" kern="1200">
                <a:solidFill>
                  <a:srgbClr val="FFFFFF"/>
                </a:solidFill>
                <a:latin typeface="+mj-lt"/>
                <a:ea typeface="+mj-ea"/>
                <a:cs typeface="+mj-cs"/>
              </a:rPr>
              <a:t>Questions</a:t>
            </a:r>
          </a:p>
        </p:txBody>
      </p:sp>
      <p:sp>
        <p:nvSpPr>
          <p:cNvPr id="6" name="Subtitle 2">
            <a:extLst>
              <a:ext uri="{FF2B5EF4-FFF2-40B4-BE49-F238E27FC236}">
                <a16:creationId xmlns:a16="http://schemas.microsoft.com/office/drawing/2014/main" id="{8D95EB34-3E0D-47F6-B762-D04E80688659}"/>
              </a:ext>
            </a:extLst>
          </p:cNvPr>
          <p:cNvSpPr>
            <a:spLocks noGrp="1"/>
          </p:cNvSpPr>
          <p:nvPr>
            <p:ph type="subTitle" idx="4294967295"/>
          </p:nvPr>
        </p:nvSpPr>
        <p:spPr>
          <a:xfrm>
            <a:off x="4420032" y="609600"/>
            <a:ext cx="4497653" cy="5811837"/>
          </a:xfrm>
        </p:spPr>
        <p:txBody>
          <a:bodyPr vert="horz" lIns="91440" tIns="45720" rIns="91440" bIns="45720" rtlCol="0" anchor="ctr">
            <a:normAutofit/>
          </a:bodyPr>
          <a:lstStyle/>
          <a:p>
            <a:pPr marL="114300" indent="0">
              <a:lnSpc>
                <a:spcPct val="90000"/>
              </a:lnSpc>
              <a:buNone/>
            </a:pPr>
            <a:r>
              <a:rPr lang="en-US" sz="2400" b="1" dirty="0">
                <a:solidFill>
                  <a:srgbClr val="FFFFFF"/>
                </a:solidFill>
              </a:rPr>
              <a:t>John Brosz</a:t>
            </a:r>
            <a:r>
              <a:rPr lang="en-US" sz="2400" dirty="0">
                <a:solidFill>
                  <a:srgbClr val="FFFFFF"/>
                </a:solidFill>
              </a:rPr>
              <a:t>, PhD</a:t>
            </a:r>
          </a:p>
          <a:p>
            <a:pPr marL="114300" indent="0">
              <a:lnSpc>
                <a:spcPct val="90000"/>
              </a:lnSpc>
              <a:buNone/>
            </a:pPr>
            <a:r>
              <a:rPr lang="en-US" sz="2400" dirty="0">
                <a:solidFill>
                  <a:srgbClr val="FFFFFF"/>
                </a:solidFill>
              </a:rPr>
              <a:t>Data and Visualization Curator</a:t>
            </a:r>
          </a:p>
          <a:p>
            <a:pPr marL="114300" indent="0">
              <a:lnSpc>
                <a:spcPct val="90000"/>
              </a:lnSpc>
              <a:buNone/>
            </a:pPr>
            <a:r>
              <a:rPr lang="en-US" sz="2400" dirty="0">
                <a:solidFill>
                  <a:srgbClr val="FFFFFF"/>
                </a:solidFill>
              </a:rPr>
              <a:t>jdlbrosz@ucalgary.ca</a:t>
            </a:r>
          </a:p>
          <a:p>
            <a:pPr indent="-228600">
              <a:lnSpc>
                <a:spcPct val="90000"/>
              </a:lnSpc>
            </a:pPr>
            <a:endParaRPr lang="en-US" sz="2400" dirty="0">
              <a:solidFill>
                <a:srgbClr val="FFFFFF"/>
              </a:solidFill>
            </a:endParaRPr>
          </a:p>
        </p:txBody>
      </p:sp>
      <p:sp>
        <p:nvSpPr>
          <p:cNvPr id="8" name="TextBox 7">
            <a:extLst>
              <a:ext uri="{FF2B5EF4-FFF2-40B4-BE49-F238E27FC236}">
                <a16:creationId xmlns:a16="http://schemas.microsoft.com/office/drawing/2014/main" id="{C7EFE110-0F05-4ACA-922D-1A039CA2D8A6}"/>
              </a:ext>
            </a:extLst>
          </p:cNvPr>
          <p:cNvSpPr txBox="1"/>
          <p:nvPr/>
        </p:nvSpPr>
        <p:spPr>
          <a:xfrm>
            <a:off x="5486400" y="73327"/>
            <a:ext cx="6422136" cy="369332"/>
          </a:xfrm>
          <a:prstGeom prst="rect">
            <a:avLst/>
          </a:prstGeom>
          <a:noFill/>
        </p:spPr>
        <p:txBody>
          <a:bodyPr wrap="square">
            <a:spAutoFit/>
          </a:bodyPr>
          <a:lstStyle/>
          <a:p>
            <a:pPr marL="0" indent="0">
              <a:buNone/>
            </a:pPr>
            <a:r>
              <a:rPr lang="en-US" dirty="0">
                <a:solidFill>
                  <a:schemeClr val="tx1">
                    <a:lumMod val="75000"/>
                  </a:schemeClr>
                </a:solidFill>
              </a:rPr>
              <a:t>Slides &amp; data: brosz.ca/slides/tableau</a:t>
            </a:r>
            <a:endParaRPr lang="en-US" sz="1800" dirty="0">
              <a:solidFill>
                <a:schemeClr val="tx1">
                  <a:lumMod val="75000"/>
                </a:schemeClr>
              </a:solidFill>
            </a:endParaRPr>
          </a:p>
        </p:txBody>
      </p:sp>
    </p:spTree>
    <p:extLst>
      <p:ext uri="{BB962C8B-B14F-4D97-AF65-F5344CB8AC3E}">
        <p14:creationId xmlns:p14="http://schemas.microsoft.com/office/powerpoint/2010/main" val="206249088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1F0C71-A0B9-4166-8DC9-45BA1C87CAB0}"/>
              </a:ext>
            </a:extLst>
          </p:cNvPr>
          <p:cNvPicPr>
            <a:picLocks noChangeAspect="1"/>
          </p:cNvPicPr>
          <p:nvPr/>
        </p:nvPicPr>
        <p:blipFill rotWithShape="1">
          <a:blip r:embed="rId2">
            <a:alphaModFix amt="35000"/>
          </a:blip>
          <a:srcRect l="2700" r="13966"/>
          <a:stretch/>
        </p:blipFill>
        <p:spPr>
          <a:xfrm>
            <a:off x="0" y="9332"/>
            <a:ext cx="9143980" cy="6857999"/>
          </a:xfrm>
          <a:prstGeom prst="rect">
            <a:avLst/>
          </a:prstGeom>
        </p:spPr>
      </p:pic>
      <p:sp>
        <p:nvSpPr>
          <p:cNvPr id="2" name="Title 1"/>
          <p:cNvSpPr>
            <a:spLocks noGrp="1"/>
          </p:cNvSpPr>
          <p:nvPr>
            <p:ph type="title"/>
          </p:nvPr>
        </p:nvSpPr>
        <p:spPr>
          <a:xfrm>
            <a:off x="628650" y="1065862"/>
            <a:ext cx="2484873" cy="4726276"/>
          </a:xfrm>
        </p:spPr>
        <p:txBody>
          <a:bodyPr>
            <a:normAutofit/>
          </a:bodyPr>
          <a:lstStyle/>
          <a:p>
            <a:pPr algn="r"/>
            <a:r>
              <a:rPr lang="en-US" sz="3500">
                <a:solidFill>
                  <a:srgbClr val="FFFFFF"/>
                </a:solidFill>
              </a:rPr>
              <a:t>Goals</a:t>
            </a: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866533" y="1065862"/>
            <a:ext cx="4648805" cy="4726276"/>
          </a:xfrm>
        </p:spPr>
        <p:txBody>
          <a:bodyPr anchor="ctr">
            <a:normAutofit/>
          </a:bodyPr>
          <a:lstStyle/>
          <a:p>
            <a:pPr marL="514350" indent="-514350">
              <a:buFont typeface="+mj-lt"/>
              <a:buAutoNum type="arabicPeriod"/>
            </a:pPr>
            <a:r>
              <a:rPr lang="en-US" sz="2800">
                <a:solidFill>
                  <a:srgbClr val="FFFFFF"/>
                </a:solidFill>
              </a:rPr>
              <a:t>What is Tableau?</a:t>
            </a:r>
          </a:p>
          <a:p>
            <a:pPr marL="514350" indent="-514350">
              <a:buFont typeface="+mj-lt"/>
              <a:buAutoNum type="arabicPeriod"/>
            </a:pPr>
            <a:r>
              <a:rPr lang="en-US" sz="2800">
                <a:solidFill>
                  <a:srgbClr val="FFFFFF"/>
                </a:solidFill>
              </a:rPr>
              <a:t>Importing  Data</a:t>
            </a:r>
          </a:p>
          <a:p>
            <a:pPr marL="514350" indent="-514350">
              <a:buFont typeface="+mj-lt"/>
              <a:buAutoNum type="arabicPeriod"/>
            </a:pPr>
            <a:r>
              <a:rPr lang="en-US" sz="2800">
                <a:solidFill>
                  <a:srgbClr val="FFFFFF"/>
                </a:solidFill>
              </a:rPr>
              <a:t>How to change chart types and operate Tableau</a:t>
            </a:r>
          </a:p>
          <a:p>
            <a:pPr marL="514350" indent="-514350">
              <a:buFont typeface="+mj-lt"/>
              <a:buAutoNum type="arabicPeriod"/>
            </a:pPr>
            <a:r>
              <a:rPr lang="en-US" sz="2800">
                <a:solidFill>
                  <a:srgbClr val="FFFFFF"/>
                </a:solidFill>
              </a:rPr>
              <a:t>Interactive visualization</a:t>
            </a:r>
          </a:p>
          <a:p>
            <a:pPr marL="514350" indent="-514350">
              <a:buFont typeface="+mj-lt"/>
              <a:buAutoNum type="arabicPeriod"/>
            </a:pPr>
            <a:r>
              <a:rPr lang="en-US" sz="2800">
                <a:solidFill>
                  <a:srgbClr val="FFFFFF"/>
                </a:solidFill>
              </a:rPr>
              <a:t>Exporting your visualization</a:t>
            </a:r>
          </a:p>
        </p:txBody>
      </p:sp>
      <p:sp>
        <p:nvSpPr>
          <p:cNvPr id="4" name="TextBox 3">
            <a:extLst>
              <a:ext uri="{FF2B5EF4-FFF2-40B4-BE49-F238E27FC236}">
                <a16:creationId xmlns:a16="http://schemas.microsoft.com/office/drawing/2014/main" id="{1764AAFF-E88D-45A9-AC37-AD7B53C6FE57}"/>
              </a:ext>
            </a:extLst>
          </p:cNvPr>
          <p:cNvSpPr txBox="1"/>
          <p:nvPr/>
        </p:nvSpPr>
        <p:spPr>
          <a:xfrm>
            <a:off x="4191000" y="6368534"/>
            <a:ext cx="4572000" cy="369332"/>
          </a:xfrm>
          <a:prstGeom prst="rect">
            <a:avLst/>
          </a:prstGeom>
          <a:noFill/>
        </p:spPr>
        <p:txBody>
          <a:bodyPr wrap="square">
            <a:spAutoFit/>
          </a:bodyPr>
          <a:lstStyle/>
          <a:p>
            <a:pPr marL="0" indent="0" algn="r">
              <a:buNone/>
            </a:pPr>
            <a:r>
              <a:rPr lang="en-US" dirty="0">
                <a:solidFill>
                  <a:schemeClr val="tx1">
                    <a:lumMod val="50000"/>
                    <a:lumOff val="50000"/>
                  </a:schemeClr>
                </a:solidFill>
              </a:rPr>
              <a:t>Slides &amp; data: brosz.ca/slides/tableau</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20191334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5D989-81FA-4BAD-9AD5-E46CEDA91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6189E5-8A3E-4CFD-B71B-CCD0F8495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4C0DA01-A90A-4115-A6CD-2744004AF635}"/>
              </a:ext>
            </a:extLst>
          </p:cNvPr>
          <p:cNvSpPr txBox="1"/>
          <p:nvPr/>
        </p:nvSpPr>
        <p:spPr>
          <a:xfrm>
            <a:off x="4089400" y="5638800"/>
            <a:ext cx="4559300" cy="546100"/>
          </a:xfrm>
          <a:prstGeom prst="rect">
            <a:avLst/>
          </a:prstGeom>
          <a:noFill/>
        </p:spPr>
        <p:txBody>
          <a:bodyPr wrap="square" anchor="t">
            <a:normAutofit fontScale="77500" lnSpcReduction="20000"/>
          </a:bodyPr>
          <a:lstStyle/>
          <a:p>
            <a:pPr marL="0" indent="0" algn="r">
              <a:spcAft>
                <a:spcPts val="600"/>
              </a:spcAft>
              <a:buNone/>
            </a:pPr>
            <a:r>
              <a:rPr lang="en-US" sz="2800">
                <a:solidFill>
                  <a:schemeClr val="tx1">
                    <a:lumMod val="50000"/>
                    <a:lumOff val="50000"/>
                  </a:schemeClr>
                </a:solidFill>
              </a:rPr>
              <a:t>Slides &amp; data: brosz.ca/slides/tableau</a:t>
            </a:r>
          </a:p>
        </p:txBody>
      </p:sp>
      <p:sp>
        <p:nvSpPr>
          <p:cNvPr id="2" name="Title 1"/>
          <p:cNvSpPr>
            <a:spLocks noGrp="1"/>
          </p:cNvSpPr>
          <p:nvPr>
            <p:ph type="title"/>
          </p:nvPr>
        </p:nvSpPr>
        <p:spPr>
          <a:xfrm>
            <a:off x="628650" y="811161"/>
            <a:ext cx="2501695" cy="5403370"/>
          </a:xfrm>
        </p:spPr>
        <p:txBody>
          <a:bodyPr>
            <a:normAutofit/>
          </a:bodyPr>
          <a:lstStyle/>
          <a:p>
            <a:r>
              <a:rPr lang="en-US" sz="4000">
                <a:solidFill>
                  <a:srgbClr val="FFFFFF"/>
                </a:solidFill>
              </a:rPr>
              <a:t>1. What is Tableau?</a:t>
            </a:r>
          </a:p>
        </p:txBody>
      </p:sp>
      <p:sp>
        <p:nvSpPr>
          <p:cNvPr id="3" name="Content Placeholder 2"/>
          <p:cNvSpPr>
            <a:spLocks noGrp="1"/>
          </p:cNvSpPr>
          <p:nvPr>
            <p:ph idx="1"/>
          </p:nvPr>
        </p:nvSpPr>
        <p:spPr>
          <a:xfrm>
            <a:off x="4089400" y="635000"/>
            <a:ext cx="4795644" cy="4940300"/>
          </a:xfrm>
        </p:spPr>
        <p:txBody>
          <a:bodyPr wrap="square" anchor="t">
            <a:normAutofit/>
          </a:bodyPr>
          <a:lstStyle/>
          <a:p>
            <a:pPr marL="0" indent="0">
              <a:lnSpc>
                <a:spcPct val="90000"/>
              </a:lnSpc>
              <a:spcAft>
                <a:spcPts val="1200"/>
              </a:spcAft>
              <a:buNone/>
            </a:pPr>
            <a:r>
              <a:rPr lang="en-US" sz="2200" dirty="0"/>
              <a:t>Developed out of Stanford student’s PhD project</a:t>
            </a:r>
          </a:p>
          <a:p>
            <a:pPr marL="0" indent="0">
              <a:lnSpc>
                <a:spcPct val="90000"/>
              </a:lnSpc>
              <a:spcAft>
                <a:spcPts val="1200"/>
              </a:spcAft>
              <a:buNone/>
            </a:pPr>
            <a:r>
              <a:rPr lang="en-US" sz="2200" dirty="0"/>
              <a:t>Designed for exploration of large multi-dimensional datasets</a:t>
            </a:r>
          </a:p>
          <a:p>
            <a:pPr marL="0" indent="0">
              <a:lnSpc>
                <a:spcPct val="90000"/>
              </a:lnSpc>
              <a:spcAft>
                <a:spcPts val="1200"/>
              </a:spcAft>
              <a:buNone/>
            </a:pPr>
            <a:r>
              <a:rPr lang="en-US" sz="2200" dirty="0"/>
              <a:t>Pick the data you are interested in, </a:t>
            </a:r>
            <a:br>
              <a:rPr lang="en-US" sz="2200" dirty="0"/>
            </a:br>
            <a:r>
              <a:rPr lang="en-US" sz="2200" b="1" dirty="0"/>
              <a:t>then</a:t>
            </a:r>
            <a:r>
              <a:rPr lang="en-US" sz="2200" dirty="0"/>
              <a:t> explore to find the best chart type</a:t>
            </a:r>
          </a:p>
          <a:p>
            <a:pPr marL="0" indent="0">
              <a:lnSpc>
                <a:spcPct val="90000"/>
              </a:lnSpc>
              <a:spcAft>
                <a:spcPts val="1200"/>
              </a:spcAft>
              <a:buNone/>
            </a:pPr>
            <a:r>
              <a:rPr lang="en-US" sz="2200" dirty="0"/>
              <a:t>When Excel just isn’t enough . . .</a:t>
            </a:r>
          </a:p>
          <a:p>
            <a:pPr marL="0" indent="0">
              <a:lnSpc>
                <a:spcPct val="90000"/>
              </a:lnSpc>
              <a:spcAft>
                <a:spcPts val="1200"/>
              </a:spcAft>
              <a:buNone/>
            </a:pPr>
            <a:r>
              <a:rPr lang="en-US" sz="2200" dirty="0"/>
              <a:t>Alternatives:  </a:t>
            </a:r>
            <a:r>
              <a:rPr lang="en-US" sz="2200" dirty="0" err="1"/>
              <a:t>PowerBI</a:t>
            </a:r>
            <a:r>
              <a:rPr lang="en-US" sz="2200" dirty="0"/>
              <a:t>, QlikView</a:t>
            </a:r>
          </a:p>
          <a:p>
            <a:pPr marL="457200" lvl="1" indent="0">
              <a:lnSpc>
                <a:spcPct val="90000"/>
              </a:lnSpc>
              <a:buNone/>
            </a:pPr>
            <a:endParaRPr lang="en-US" sz="2200" dirty="0"/>
          </a:p>
        </p:txBody>
      </p:sp>
    </p:spTree>
    <p:extLst>
      <p:ext uri="{BB962C8B-B14F-4D97-AF65-F5344CB8AC3E}">
        <p14:creationId xmlns:p14="http://schemas.microsoft.com/office/powerpoint/2010/main" val="57118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CBB3A7-C311-41C4-B053-29C5A62159E9}"/>
              </a:ext>
            </a:extLst>
          </p:cNvPr>
          <p:cNvPicPr>
            <a:picLocks noChangeAspect="1"/>
          </p:cNvPicPr>
          <p:nvPr/>
        </p:nvPicPr>
        <p:blipFill rotWithShape="1">
          <a:blip r:embed="rId2"/>
          <a:srcRect l="15833" r="24573" b="-1"/>
          <a:stretch/>
        </p:blipFill>
        <p:spPr>
          <a:xfrm>
            <a:off x="20" y="10"/>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p:cNvSpPr>
            <a:spLocks noGrp="1"/>
          </p:cNvSpPr>
          <p:nvPr>
            <p:ph type="title"/>
          </p:nvPr>
        </p:nvSpPr>
        <p:spPr>
          <a:xfrm>
            <a:off x="360760" y="327026"/>
            <a:ext cx="3123008" cy="2611437"/>
          </a:xfrm>
        </p:spPr>
        <p:txBody>
          <a:bodyPr vert="horz" lIns="91440" tIns="45720" rIns="91440" bIns="45720" rtlCol="0" anchor="ctr">
            <a:normAutofit/>
          </a:bodyPr>
          <a:lstStyle/>
          <a:p>
            <a:pPr algn="l">
              <a:lnSpc>
                <a:spcPct val="90000"/>
              </a:lnSpc>
            </a:pPr>
            <a:r>
              <a:rPr lang="en-US" sz="3100">
                <a:latin typeface="+mj-lt"/>
              </a:rPr>
              <a:t>Tableau Versions</a:t>
            </a:r>
          </a:p>
        </p:txBody>
      </p:sp>
      <p:sp>
        <p:nvSpPr>
          <p:cNvPr id="6" name="TextBox 5">
            <a:extLst>
              <a:ext uri="{FF2B5EF4-FFF2-40B4-BE49-F238E27FC236}">
                <a16:creationId xmlns:a16="http://schemas.microsoft.com/office/drawing/2014/main" id="{F6B47BB3-CE44-4C9A-8698-797821A76F29}"/>
              </a:ext>
            </a:extLst>
          </p:cNvPr>
          <p:cNvSpPr txBox="1"/>
          <p:nvPr/>
        </p:nvSpPr>
        <p:spPr>
          <a:xfrm>
            <a:off x="4191000" y="6324600"/>
            <a:ext cx="4572000" cy="369332"/>
          </a:xfrm>
          <a:prstGeom prst="rect">
            <a:avLst/>
          </a:prstGeom>
          <a:noFill/>
        </p:spPr>
        <p:txBody>
          <a:bodyPr wrap="square">
            <a:spAutoFit/>
          </a:bodyPr>
          <a:lstStyle/>
          <a:p>
            <a:pPr marL="0" indent="0" algn="r">
              <a:spcAft>
                <a:spcPts val="600"/>
              </a:spcAft>
              <a:buNone/>
            </a:pPr>
            <a:r>
              <a:rPr lang="en-US">
                <a:solidFill>
                  <a:schemeClr val="tx1">
                    <a:lumMod val="50000"/>
                    <a:lumOff val="50000"/>
                  </a:schemeClr>
                </a:solidFill>
              </a:rPr>
              <a:t>Slides &amp; data: brosz.ca/slides/tableau</a:t>
            </a:r>
          </a:p>
        </p:txBody>
      </p:sp>
      <p:graphicFrame>
        <p:nvGraphicFramePr>
          <p:cNvPr id="8" name="Content Placeholder 2">
            <a:extLst>
              <a:ext uri="{FF2B5EF4-FFF2-40B4-BE49-F238E27FC236}">
                <a16:creationId xmlns:a16="http://schemas.microsoft.com/office/drawing/2014/main" id="{4589D1E2-9ED1-4124-81DE-616A9B75F96C}"/>
              </a:ext>
            </a:extLst>
          </p:cNvPr>
          <p:cNvGraphicFramePr>
            <a:graphicFrameLocks noGrp="1"/>
          </p:cNvGraphicFramePr>
          <p:nvPr>
            <p:ph idx="1"/>
            <p:extLst>
              <p:ext uri="{D42A27DB-BD31-4B8C-83A1-F6EECF244321}">
                <p14:modId xmlns:p14="http://schemas.microsoft.com/office/powerpoint/2010/main" val="2330869407"/>
              </p:ext>
            </p:extLst>
          </p:nvPr>
        </p:nvGraphicFramePr>
        <p:xfrm>
          <a:off x="4786312" y="838200"/>
          <a:ext cx="3996927" cy="533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35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Rectangle 72">
            <a:extLst>
              <a:ext uri="{FF2B5EF4-FFF2-40B4-BE49-F238E27FC236}">
                <a16:creationId xmlns:a16="http://schemas.microsoft.com/office/drawing/2014/main" id="{C8292F7E-869E-47EE-864B-31158A809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5" name="Picture 74">
            <a:extLst>
              <a:ext uri="{FF2B5EF4-FFF2-40B4-BE49-F238E27FC236}">
                <a16:creationId xmlns:a16="http://schemas.microsoft.com/office/drawing/2014/main" id="{355717D4-33C9-419C-8D9C-17C7079673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714" cy="6862380"/>
          </a:xfrm>
          <a:prstGeom prst="rect">
            <a:avLst/>
          </a:prstGeom>
        </p:spPr>
      </p:pic>
      <p:sp>
        <p:nvSpPr>
          <p:cNvPr id="2056" name="Rectangle 76">
            <a:extLst>
              <a:ext uri="{FF2B5EF4-FFF2-40B4-BE49-F238E27FC236}">
                <a16:creationId xmlns:a16="http://schemas.microsoft.com/office/drawing/2014/main" id="{DE152F22-1707-453C-8C48-6B5CDD242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90F3EC41-E060-4D79-8F5B-1DD6A3A9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508" y="0"/>
            <a:ext cx="8359485"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p:cNvSpPr>
            <a:spLocks noGrp="1"/>
          </p:cNvSpPr>
          <p:nvPr>
            <p:ph type="title"/>
          </p:nvPr>
        </p:nvSpPr>
        <p:spPr>
          <a:xfrm>
            <a:off x="893973" y="171467"/>
            <a:ext cx="7351391" cy="1114627"/>
          </a:xfrm>
        </p:spPr>
        <p:txBody>
          <a:bodyPr anchor="b">
            <a:normAutofit/>
          </a:bodyPr>
          <a:lstStyle/>
          <a:p>
            <a:r>
              <a:rPr lang="en-US" sz="4200"/>
              <a:t>Academic/Student Program</a:t>
            </a:r>
          </a:p>
        </p:txBody>
      </p:sp>
      <p:sp>
        <p:nvSpPr>
          <p:cNvPr id="3" name="Content Placeholder 2"/>
          <p:cNvSpPr>
            <a:spLocks noGrp="1"/>
          </p:cNvSpPr>
          <p:nvPr>
            <p:ph idx="1"/>
          </p:nvPr>
        </p:nvSpPr>
        <p:spPr>
          <a:xfrm>
            <a:off x="893974" y="1828800"/>
            <a:ext cx="7351391" cy="948803"/>
          </a:xfrm>
        </p:spPr>
        <p:txBody>
          <a:bodyPr anchor="t">
            <a:normAutofit/>
          </a:bodyPr>
          <a:lstStyle/>
          <a:p>
            <a:pPr marL="0" indent="0" algn="ctr">
              <a:buNone/>
            </a:pPr>
            <a:r>
              <a:rPr lang="en-US" sz="2000"/>
              <a:t>Available for </a:t>
            </a:r>
            <a:r>
              <a:rPr lang="en-US" sz="2000" b="1"/>
              <a:t>free</a:t>
            </a:r>
            <a:r>
              <a:rPr lang="en-US" sz="2000"/>
              <a:t> to post-secondary students.</a:t>
            </a:r>
          </a:p>
          <a:p>
            <a:pPr marL="0" indent="0" algn="ctr">
              <a:buNone/>
            </a:pPr>
            <a:r>
              <a:rPr lang="en-US" sz="2000">
                <a:hlinkClick r:id="rId3"/>
              </a:rPr>
              <a:t>http://www.tableau.com/academic/</a:t>
            </a:r>
            <a:endParaRPr lang="en-US" sz="200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24" t="22888" r="4650" b="7541"/>
          <a:stretch/>
        </p:blipFill>
        <p:spPr bwMode="auto">
          <a:xfrm>
            <a:off x="620354" y="3276600"/>
            <a:ext cx="7923792" cy="25908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44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600" y="76200"/>
            <a:ext cx="5867400" cy="667828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491646" y="6569814"/>
            <a:ext cx="6652354" cy="369332"/>
          </a:xfrm>
          <a:prstGeom prst="rect">
            <a:avLst/>
          </a:prstGeom>
          <a:solidFill>
            <a:schemeClr val="bg1"/>
          </a:solidFill>
          <a:effectLst>
            <a:softEdge rad="63500"/>
          </a:effectLst>
        </p:spPr>
        <p:txBody>
          <a:bodyPr wrap="square">
            <a:spAutoFit/>
          </a:bodyPr>
          <a:lstStyle/>
          <a:p>
            <a:r>
              <a:rPr lang="en-CA" dirty="0"/>
              <a:t>https://https://public.tableau.com/en-us/s/gallery/new-york-city-graffiti</a:t>
            </a:r>
          </a:p>
        </p:txBody>
      </p:sp>
    </p:spTree>
    <p:extLst>
      <p:ext uri="{BB962C8B-B14F-4D97-AF65-F5344CB8AC3E}">
        <p14:creationId xmlns:p14="http://schemas.microsoft.com/office/powerpoint/2010/main" val="32106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41CD12-0807-4738-987F-AA40C79E82E8}"/>
              </a:ext>
            </a:extLst>
          </p:cNvPr>
          <p:cNvPicPr>
            <a:picLocks noChangeAspect="1"/>
          </p:cNvPicPr>
          <p:nvPr/>
        </p:nvPicPr>
        <p:blipFill>
          <a:blip r:embed="rId3"/>
          <a:stretch>
            <a:fillRect/>
          </a:stretch>
        </p:blipFill>
        <p:spPr>
          <a:xfrm>
            <a:off x="381000" y="0"/>
            <a:ext cx="4489961" cy="6858000"/>
          </a:xfrm>
          <a:prstGeom prst="rect">
            <a:avLst/>
          </a:prstGeom>
        </p:spPr>
      </p:pic>
      <p:pic>
        <p:nvPicPr>
          <p:cNvPr id="4" name="Picture 3">
            <a:extLst>
              <a:ext uri="{FF2B5EF4-FFF2-40B4-BE49-F238E27FC236}">
                <a16:creationId xmlns:a16="http://schemas.microsoft.com/office/drawing/2014/main" id="{C9D667F6-064C-489F-B210-EB4DE8F513A1}"/>
              </a:ext>
            </a:extLst>
          </p:cNvPr>
          <p:cNvPicPr>
            <a:picLocks noChangeAspect="1"/>
          </p:cNvPicPr>
          <p:nvPr/>
        </p:nvPicPr>
        <p:blipFill>
          <a:blip r:embed="rId4"/>
          <a:stretch>
            <a:fillRect/>
          </a:stretch>
        </p:blipFill>
        <p:spPr>
          <a:xfrm>
            <a:off x="5292725" y="0"/>
            <a:ext cx="3176459" cy="3251200"/>
          </a:xfrm>
          <a:prstGeom prst="rect">
            <a:avLst/>
          </a:prstGeom>
        </p:spPr>
      </p:pic>
      <p:pic>
        <p:nvPicPr>
          <p:cNvPr id="5" name="Picture 4">
            <a:extLst>
              <a:ext uri="{FF2B5EF4-FFF2-40B4-BE49-F238E27FC236}">
                <a16:creationId xmlns:a16="http://schemas.microsoft.com/office/drawing/2014/main" id="{A538B0EB-AC57-4E79-A711-BBB3E1D0B6AE}"/>
              </a:ext>
            </a:extLst>
          </p:cNvPr>
          <p:cNvPicPr>
            <a:picLocks noChangeAspect="1"/>
          </p:cNvPicPr>
          <p:nvPr/>
        </p:nvPicPr>
        <p:blipFill>
          <a:blip r:embed="rId5"/>
          <a:stretch>
            <a:fillRect/>
          </a:stretch>
        </p:blipFill>
        <p:spPr>
          <a:xfrm>
            <a:off x="5292725" y="3429000"/>
            <a:ext cx="3181350" cy="3276600"/>
          </a:xfrm>
          <a:prstGeom prst="rect">
            <a:avLst/>
          </a:prstGeom>
        </p:spPr>
      </p:pic>
      <p:sp>
        <p:nvSpPr>
          <p:cNvPr id="2" name="Rectangle 1"/>
          <p:cNvSpPr/>
          <p:nvPr/>
        </p:nvSpPr>
        <p:spPr>
          <a:xfrm>
            <a:off x="2491646" y="6488668"/>
            <a:ext cx="6652354" cy="369332"/>
          </a:xfrm>
          <a:prstGeom prst="rect">
            <a:avLst/>
          </a:prstGeom>
          <a:solidFill>
            <a:schemeClr val="tx1"/>
          </a:solidFill>
          <a:effectLst>
            <a:softEdge rad="63500"/>
          </a:effectLst>
        </p:spPr>
        <p:txBody>
          <a:bodyPr wrap="square">
            <a:spAutoFit/>
          </a:bodyPr>
          <a:lstStyle/>
          <a:p>
            <a:r>
              <a:rPr lang="en-CA" dirty="0">
                <a:solidFill>
                  <a:schemeClr val="bg1"/>
                </a:solidFill>
              </a:rPr>
              <a:t>https://public.tableau.com/en-us/s/gallery/star-wars-sentiment-analysis</a:t>
            </a:r>
          </a:p>
        </p:txBody>
      </p:sp>
    </p:spTree>
    <p:extLst>
      <p:ext uri="{BB962C8B-B14F-4D97-AF65-F5344CB8AC3E}">
        <p14:creationId xmlns:p14="http://schemas.microsoft.com/office/powerpoint/2010/main" val="298738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1512</Words>
  <Application>Microsoft Office PowerPoint</Application>
  <PresentationFormat>On-screen Show (4:3)</PresentationFormat>
  <Paragraphs>262</Paragraphs>
  <Slides>35</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35</vt:i4>
      </vt:variant>
    </vt:vector>
  </HeadingPairs>
  <TitlesOfParts>
    <vt:vector size="43" baseType="lpstr">
      <vt:lpstr>Arial</vt:lpstr>
      <vt:lpstr>Calibri</vt:lpstr>
      <vt:lpstr>Calibri Light</vt:lpstr>
      <vt:lpstr>Georgia</vt:lpstr>
      <vt:lpstr>Gill Sans MT</vt:lpstr>
      <vt:lpstr>Office Theme</vt:lpstr>
      <vt:lpstr>1_Office Theme</vt:lpstr>
      <vt:lpstr>2_Office Theme</vt:lpstr>
      <vt:lpstr>Data Visualization with Tableau</vt:lpstr>
      <vt:lpstr>PowerPoint Presentation</vt:lpstr>
      <vt:lpstr>Visualization Studio</vt:lpstr>
      <vt:lpstr>Goals</vt:lpstr>
      <vt:lpstr>1. What is Tableau?</vt:lpstr>
      <vt:lpstr>Tableau Versions</vt:lpstr>
      <vt:lpstr>Academic/Student Program</vt:lpstr>
      <vt:lpstr>PowerPoint Presentation</vt:lpstr>
      <vt:lpstr>PowerPoint Presentation</vt:lpstr>
      <vt:lpstr>PowerPoint Presentation</vt:lpstr>
      <vt:lpstr>2. Tableau &amp; Data</vt:lpstr>
      <vt:lpstr>Data</vt:lpstr>
      <vt:lpstr>Data</vt:lpstr>
      <vt:lpstr>Normalized Data</vt:lpstr>
      <vt:lpstr>Data Types</vt:lpstr>
      <vt:lpstr>Data</vt:lpstr>
      <vt:lpstr>Data</vt:lpstr>
      <vt:lpstr>Data</vt:lpstr>
      <vt:lpstr>Follow Along Demo</vt:lpstr>
      <vt:lpstr>PowerPoint Presentation</vt:lpstr>
      <vt:lpstr>PowerPoint Presentation</vt:lpstr>
      <vt:lpstr>PowerPoint Presentation</vt:lpstr>
      <vt:lpstr>PowerPoint Presentation</vt:lpstr>
      <vt:lpstr>Pick a Visualization</vt:lpstr>
      <vt:lpstr>Marks</vt:lpstr>
      <vt:lpstr>Visualizations</vt:lpstr>
      <vt:lpstr>Follow Along Demo</vt:lpstr>
      <vt:lpstr>Fellow Along Demo</vt:lpstr>
      <vt:lpstr>Visualizations  make sure we covered all of these items</vt:lpstr>
      <vt:lpstr>Output</vt:lpstr>
      <vt:lpstr>Calculated Field:  Bollinger Bands</vt:lpstr>
      <vt:lpstr>Bollinger Bands</vt:lpstr>
      <vt:lpstr>More Info</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Tableau Sept 3, 2020</dc:title>
  <dc:creator>John Brosz</dc:creator>
  <cp:lastModifiedBy>John Brosz</cp:lastModifiedBy>
  <cp:revision>20</cp:revision>
  <dcterms:created xsi:type="dcterms:W3CDTF">2021-01-05T18:17:01Z</dcterms:created>
  <dcterms:modified xsi:type="dcterms:W3CDTF">2025-01-07T20:21:15Z</dcterms:modified>
</cp:coreProperties>
</file>